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2" autoAdjust="0"/>
    <p:restoredTop sz="94660"/>
  </p:normalViewPr>
  <p:slideViewPr>
    <p:cSldViewPr snapToGrid="0">
      <p:cViewPr varScale="1">
        <p:scale>
          <a:sx n="87" d="100"/>
          <a:sy n="87" d="100"/>
        </p:scale>
        <p:origin x="-485"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fld id="{A6126B48-0A8A-4FDF-B07F-760CF644C714}" type="datetimeFigureOut">
              <a:rPr lang="ru-RU" smtClean="0"/>
              <a:pPr/>
              <a:t>10.01.2023</a:t>
            </a:fld>
            <a:endParaRPr lang="ru-RU"/>
          </a:p>
        </p:txBody>
      </p:sp>
      <p:sp>
        <p:nvSpPr>
          <p:cNvPr id="18" name="Нижний колонтитул 17"/>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fld id="{027A3A84-3BB1-4448-B7EE-33A935AC165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37600" y="274956"/>
            <a:ext cx="2032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43"/>
            <a:ext cx="8026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5657088" y="6557946"/>
            <a:ext cx="2669952" cy="226902"/>
          </a:xfrm>
        </p:spPr>
        <p:txBody>
          <a:bodyPr/>
          <a:lstStyle>
            <a:extLst/>
          </a:lstStyle>
          <a:p>
            <a:fld id="{A6126B48-0A8A-4FDF-B07F-760CF644C714}" type="datetimeFigureOut">
              <a:rPr lang="ru-RU" smtClean="0"/>
              <a:pPr/>
              <a:t>10.01.2023</a:t>
            </a:fld>
            <a:endParaRPr lang="ru-RU"/>
          </a:p>
        </p:txBody>
      </p:sp>
      <p:sp>
        <p:nvSpPr>
          <p:cNvPr id="5" name="Нижний колонтитул 4"/>
          <p:cNvSpPr>
            <a:spLocks noGrp="1"/>
          </p:cNvSpPr>
          <p:nvPr>
            <p:ph type="ftr" sz="quarter" idx="11"/>
          </p:nvPr>
        </p:nvSpPr>
        <p:spPr>
          <a:xfrm>
            <a:off x="609600" y="6556248"/>
            <a:ext cx="4876800" cy="228600"/>
          </a:xfrm>
        </p:spPr>
        <p:txBody>
          <a:bodyPr/>
          <a:lstStyle>
            <a:extLst/>
          </a:lstStyle>
          <a:p>
            <a:endParaRPr lang="ru-RU"/>
          </a:p>
        </p:txBody>
      </p:sp>
      <p:sp>
        <p:nvSpPr>
          <p:cNvPr id="6" name="Номер слайда 5"/>
          <p:cNvSpPr>
            <a:spLocks noGrp="1"/>
          </p:cNvSpPr>
          <p:nvPr>
            <p:ph type="sldNum" sz="quarter" idx="12"/>
          </p:nvPr>
        </p:nvSpPr>
        <p:spPr>
          <a:xfrm>
            <a:off x="8339328" y="6553200"/>
            <a:ext cx="784448" cy="228600"/>
          </a:xfrm>
        </p:spPr>
        <p:txBody>
          <a:bodyPr/>
          <a:lstStyle>
            <a:lvl1pPr>
              <a:defRPr>
                <a:solidFill>
                  <a:schemeClr val="tx2"/>
                </a:solidFill>
              </a:defRPr>
            </a:lvl1pPr>
            <a:extLst/>
          </a:lstStyle>
          <a:p>
            <a:fld id="{027A3A84-3BB1-4448-B7EE-33A935AC165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fld id="{A6126B48-0A8A-4FDF-B07F-760CF644C714}" type="datetimeFigureOut">
              <a:rPr lang="ru-RU" smtClean="0"/>
              <a:pPr/>
              <a:t>10.01.2023</a:t>
            </a:fld>
            <a:endParaRPr lang="ru-RU"/>
          </a:p>
        </p:txBody>
      </p:sp>
      <p:sp>
        <p:nvSpPr>
          <p:cNvPr id="5" name="Нижний колонтитул 4"/>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8978603" y="6555112"/>
            <a:ext cx="784448" cy="228600"/>
          </a:xfrm>
        </p:spPr>
        <p:txBody>
          <a:bodyPr/>
          <a:lstStyle>
            <a:extLst/>
          </a:lstStyle>
          <a:p>
            <a:fld id="{027A3A84-3BB1-4448-B7EE-33A935AC165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A6126B48-0A8A-4FDF-B07F-760CF644C714}" type="datetimeFigureOut">
              <a:rPr lang="ru-RU" smtClean="0"/>
              <a:pPr/>
              <a:t>10.01.2023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027A3A84-3BB1-4448-B7EE-33A935AC165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A6126B48-0A8A-4FDF-B07F-760CF644C714}" type="datetimeFigureOut">
              <a:rPr lang="ru-RU" smtClean="0"/>
              <a:pPr/>
              <a:t>10.01.2023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027A3A84-3BB1-4448-B7EE-33A935AC1652}" type="slidenum">
              <a:rPr lang="ru-RU" smtClean="0"/>
              <a:pPr/>
              <a:t>‹#›</a:t>
            </a:fld>
            <a:endParaRPr lang="ru-RU"/>
          </a:p>
        </p:txBody>
      </p:sp>
      <p:sp>
        <p:nvSpPr>
          <p:cNvPr id="10" name="Рисунок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10871200" y="0"/>
            <a:ext cx="13208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609600" y="1609416"/>
            <a:ext cx="9652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fld id="{A6126B48-0A8A-4FDF-B07F-760CF644C714}" type="datetimeFigureOut">
              <a:rPr lang="ru-RU" smtClean="0"/>
              <a:pPr/>
              <a:t>10.01.2023</a:t>
            </a:fld>
            <a:endParaRPr lang="ru-RU"/>
          </a:p>
        </p:txBody>
      </p:sp>
      <p:sp>
        <p:nvSpPr>
          <p:cNvPr id="4" name="Нижний колонтитул 3"/>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27A3A84-3BB1-4448-B7EE-33A935AC165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10789" y="1539240"/>
            <a:ext cx="9862457" cy="1323439"/>
          </a:xfrm>
          <a:prstGeom prst="rect">
            <a:avLst/>
          </a:prstGeom>
          <a:noFill/>
        </p:spPr>
        <p:txBody>
          <a:bodyPr wrap="square" rtlCol="0">
            <a:spAutoFit/>
          </a:bodyPr>
          <a:lstStyle/>
          <a:p>
            <a:pPr algn="ctr"/>
            <a:r>
              <a:rPr lang="kk-KZ" altLang="ru-RU" sz="4000" b="1" dirty="0" smtClean="0">
                <a:latin typeface="Times New Roman" pitchFamily="18" charset="0"/>
                <a:cs typeface="Times New Roman" pitchFamily="18" charset="0"/>
              </a:rPr>
              <a:t>1-тақырып </a:t>
            </a:r>
            <a:r>
              <a:rPr lang="kk-KZ" sz="4000" dirty="0"/>
              <a:t>Салықтардың экономикалық мәнін,салық салу және салық салу негіздері</a:t>
            </a:r>
            <a:endParaRPr lang="ru-RU" altLang="ru-RU"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2440577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0709" y="474784"/>
            <a:ext cx="10482943" cy="5324535"/>
          </a:xfrm>
          <a:prstGeom prst="rect">
            <a:avLst/>
          </a:prstGeom>
          <a:noFill/>
        </p:spPr>
        <p:txBody>
          <a:bodyPr wrap="square" rtlCol="0">
            <a:spAutoFit/>
          </a:bodyPr>
          <a:lstStyle/>
          <a:p>
            <a:pPr indent="360363"/>
            <a:endParaRPr lang="ru-RU" altLang="ru-RU" sz="2000" b="1" dirty="0" smtClean="0">
              <a:latin typeface="Times New Roman" pitchFamily="18" charset="0"/>
              <a:cs typeface="Times New Roman" pitchFamily="18" charset="0"/>
            </a:endParaRPr>
          </a:p>
          <a:p>
            <a:pPr indent="360363"/>
            <a:endParaRPr lang="ru-RU" altLang="ru-RU" sz="2000" b="1" dirty="0" smtClean="0">
              <a:latin typeface="Times New Roman" pitchFamily="18" charset="0"/>
              <a:cs typeface="Times New Roman" pitchFamily="18" charset="0"/>
            </a:endParaRPr>
          </a:p>
          <a:p>
            <a:pPr indent="360363"/>
            <a:r>
              <a:rPr lang="ru-RU" altLang="ru-RU" sz="2000" b="1" dirty="0" err="1" smtClean="0">
                <a:latin typeface="Times New Roman" pitchFamily="18" charset="0"/>
                <a:cs typeface="Times New Roman" pitchFamily="18" charset="0"/>
              </a:rPr>
              <a:t>Сыртқы экономикалық қызметті реттеудің нысандары</a:t>
            </a:r>
            <a:r>
              <a:rPr lang="ru-RU" altLang="ru-RU" sz="2000" b="1" dirty="0" smtClean="0">
                <a:latin typeface="Times New Roman" pitchFamily="18" charset="0"/>
                <a:cs typeface="Times New Roman" pitchFamily="18" charset="0"/>
              </a:rPr>
              <a:t> мен  </a:t>
            </a:r>
            <a:r>
              <a:rPr lang="ru-RU" altLang="ru-RU" sz="2000" b="1" dirty="0" err="1" smtClean="0">
                <a:latin typeface="Times New Roman" pitchFamily="18" charset="0"/>
                <a:cs typeface="Times New Roman" pitchFamily="18" charset="0"/>
              </a:rPr>
              <a:t>әдістері</a:t>
            </a:r>
            <a:endParaRPr lang="ru-RU" altLang="ru-RU" sz="2000" dirty="0" smtClean="0">
              <a:latin typeface="Times New Roman" pitchFamily="18" charset="0"/>
              <a:cs typeface="Times New Roman" pitchFamily="18" charset="0"/>
            </a:endParaRPr>
          </a:p>
          <a:p>
            <a:pPr indent="360363"/>
            <a:r>
              <a:rPr lang="ru-RU" altLang="ru-RU" sz="2000" dirty="0" err="1" smtClean="0">
                <a:latin typeface="Times New Roman" pitchFamily="18" charset="0"/>
                <a:cs typeface="Times New Roman" pitchFamily="18" charset="0"/>
              </a:rPr>
              <a:t>Сыртқы экономикалық қызметті мемлекеттік</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реттеу</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әр түрлі нысандар</a:t>
            </a:r>
            <a:r>
              <a:rPr lang="ru-RU" altLang="ru-RU" sz="2000" dirty="0" smtClean="0">
                <a:latin typeface="Times New Roman" pitchFamily="18" charset="0"/>
                <a:cs typeface="Times New Roman" pitchFamily="18" charset="0"/>
              </a:rPr>
              <a:t> мен </a:t>
            </a:r>
            <a:r>
              <a:rPr lang="ru-RU" altLang="ru-RU" sz="2000" dirty="0" err="1" smtClean="0">
                <a:latin typeface="Times New Roman" pitchFamily="18" charset="0"/>
                <a:cs typeface="Times New Roman" pitchFamily="18" charset="0"/>
              </a:rPr>
              <a:t>әдістерді қамтиды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Реттеудің негізгі</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нысандары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мыналар</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болып</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табылады</a:t>
            </a:r>
            <a:r>
              <a:rPr lang="ru-RU" altLang="ru-RU" sz="2000" dirty="0" smtClean="0">
                <a:latin typeface="Times New Roman" pitchFamily="18" charset="0"/>
                <a:cs typeface="Times New Roman" pitchFamily="18" charset="0"/>
              </a:rPr>
              <a:t>:</a:t>
            </a:r>
          </a:p>
          <a:p>
            <a:pPr indent="360363"/>
            <a:r>
              <a:rPr lang="ru-RU" altLang="ru-RU" sz="2000" dirty="0" smtClean="0">
                <a:latin typeface="Times New Roman" pitchFamily="18" charset="0"/>
                <a:cs typeface="Times New Roman" pitchFamily="18" charset="0"/>
              </a:rPr>
              <a:t>1)  </a:t>
            </a:r>
            <a:r>
              <a:rPr lang="ru-RU" altLang="ru-RU" sz="2000" dirty="0" err="1" smtClean="0">
                <a:latin typeface="Times New Roman" pitchFamily="18" charset="0"/>
                <a:cs typeface="Times New Roman" pitchFamily="18" charset="0"/>
              </a:rPr>
              <a:t>сыртқы экономикалық қызметті қаржыландыру</a:t>
            </a:r>
            <a:r>
              <a:rPr lang="ru-RU" altLang="ru-RU" sz="2000" dirty="0" smtClean="0">
                <a:latin typeface="Times New Roman" pitchFamily="18" charset="0"/>
                <a:cs typeface="Times New Roman" pitchFamily="18" charset="0"/>
              </a:rPr>
              <a:t>;</a:t>
            </a:r>
          </a:p>
          <a:p>
            <a:pPr indent="360363"/>
            <a:r>
              <a:rPr lang="ru-RU" altLang="ru-RU" sz="2000" dirty="0" smtClean="0">
                <a:latin typeface="Times New Roman" pitchFamily="18" charset="0"/>
                <a:cs typeface="Times New Roman" pitchFamily="18" charset="0"/>
              </a:rPr>
              <a:t>2)  </a:t>
            </a:r>
            <a:r>
              <a:rPr lang="ru-RU" altLang="ru-RU" sz="2000" dirty="0" err="1" smtClean="0">
                <a:latin typeface="Times New Roman" pitchFamily="18" charset="0"/>
                <a:cs typeface="Times New Roman" pitchFamily="18" charset="0"/>
              </a:rPr>
              <a:t>салық </a:t>
            </a:r>
            <a:r>
              <a:rPr lang="ru-RU" altLang="ru-RU" sz="2000" dirty="0" smtClean="0">
                <a:latin typeface="Times New Roman" pitchFamily="18" charset="0"/>
                <a:cs typeface="Times New Roman" pitchFamily="18" charset="0"/>
              </a:rPr>
              <a:t>салу;</a:t>
            </a:r>
          </a:p>
          <a:p>
            <a:pPr indent="360363"/>
            <a:r>
              <a:rPr lang="ru-RU" altLang="ru-RU" sz="2000" dirty="0" smtClean="0">
                <a:latin typeface="Times New Roman" pitchFamily="18" charset="0"/>
                <a:cs typeface="Times New Roman" pitchFamily="18" charset="0"/>
              </a:rPr>
              <a:t>3)  </a:t>
            </a:r>
            <a:r>
              <a:rPr lang="ru-RU" altLang="ru-RU" sz="2000" dirty="0" err="1" smtClean="0">
                <a:latin typeface="Times New Roman" pitchFamily="18" charset="0"/>
                <a:cs typeface="Times New Roman" pitchFamily="18" charset="0"/>
              </a:rPr>
              <a:t>инвестициялау</a:t>
            </a:r>
            <a:r>
              <a:rPr lang="ru-RU" altLang="ru-RU" sz="2000" dirty="0" smtClean="0">
                <a:latin typeface="Times New Roman" pitchFamily="18" charset="0"/>
                <a:cs typeface="Times New Roman" pitchFamily="18" charset="0"/>
              </a:rPr>
              <a:t>;</a:t>
            </a:r>
          </a:p>
          <a:p>
            <a:pPr indent="360363"/>
            <a:r>
              <a:rPr lang="ru-RU" altLang="ru-RU" sz="2000" dirty="0" smtClean="0">
                <a:latin typeface="Times New Roman" pitchFamily="18" charset="0"/>
                <a:cs typeface="Times New Roman" pitchFamily="18" charset="0"/>
              </a:rPr>
              <a:t>4)  </a:t>
            </a:r>
            <a:r>
              <a:rPr lang="ru-RU" altLang="ru-RU" sz="2000" dirty="0" err="1" smtClean="0">
                <a:latin typeface="Times New Roman" pitchFamily="18" charset="0"/>
                <a:cs typeface="Times New Roman" pitchFamily="18" charset="0"/>
              </a:rPr>
              <a:t>сырттан</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қарыз алу</a:t>
            </a:r>
            <a:r>
              <a:rPr lang="ru-RU" altLang="ru-RU" sz="2000" dirty="0" smtClean="0">
                <a:latin typeface="Times New Roman" pitchFamily="18" charset="0"/>
                <a:cs typeface="Times New Roman" pitchFamily="18" charset="0"/>
              </a:rPr>
              <a:t>;</a:t>
            </a:r>
          </a:p>
          <a:p>
            <a:pPr indent="360363"/>
            <a:r>
              <a:rPr lang="ru-RU" altLang="ru-RU" sz="2000" dirty="0" smtClean="0">
                <a:latin typeface="Times New Roman" pitchFamily="18" charset="0"/>
                <a:cs typeface="Times New Roman" pitchFamily="18" charset="0"/>
              </a:rPr>
              <a:t>5)  </a:t>
            </a:r>
            <a:r>
              <a:rPr lang="ru-RU" altLang="ru-RU" sz="2000" dirty="0" err="1" smtClean="0">
                <a:latin typeface="Times New Roman" pitchFamily="18" charset="0"/>
                <a:cs typeface="Times New Roman" pitchFamily="18" charset="0"/>
              </a:rPr>
              <a:t>сыртқы берешек</a:t>
            </a:r>
            <a:endParaRPr lang="ru-RU" altLang="ru-RU" sz="2000" dirty="0" smtClean="0">
              <a:latin typeface="Times New Roman" pitchFamily="18" charset="0"/>
              <a:cs typeface="Times New Roman" pitchFamily="18" charset="0"/>
            </a:endParaRPr>
          </a:p>
          <a:p>
            <a:pPr indent="360363"/>
            <a:r>
              <a:rPr lang="ru-RU" altLang="ru-RU" sz="2000" dirty="0" smtClean="0">
                <a:latin typeface="Times New Roman" pitchFamily="18" charset="0"/>
                <a:cs typeface="Times New Roman" pitchFamily="18" charset="0"/>
              </a:rPr>
              <a:t>6)  </a:t>
            </a:r>
            <a:r>
              <a:rPr lang="ru-RU" altLang="ru-RU" sz="2000" dirty="0" err="1" smtClean="0">
                <a:latin typeface="Times New Roman" pitchFamily="18" charset="0"/>
                <a:cs typeface="Times New Roman" pitchFamily="18" charset="0"/>
              </a:rPr>
              <a:t>экспортты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қаражаттандыру</a:t>
            </a:r>
            <a:endParaRPr lang="ru-RU" altLang="ru-RU" sz="2000" dirty="0" smtClean="0">
              <a:latin typeface="Times New Roman" pitchFamily="18" charset="0"/>
              <a:cs typeface="Times New Roman" pitchFamily="18" charset="0"/>
            </a:endParaRPr>
          </a:p>
          <a:p>
            <a:pPr indent="360363"/>
            <a:r>
              <a:rPr lang="ru-RU" altLang="ru-RU" sz="2000" dirty="0" err="1" smtClean="0">
                <a:latin typeface="Times New Roman" pitchFamily="18" charset="0"/>
                <a:cs typeface="Times New Roman" pitchFamily="18" charset="0"/>
              </a:rPr>
              <a:t>Реттеу</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әдістері көрсетілген нысандарға сай</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келеді</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және </a:t>
            </a:r>
            <a:r>
              <a:rPr lang="ru-RU" altLang="ru-RU" sz="2000" dirty="0" smtClean="0">
                <a:latin typeface="Times New Roman" pitchFamily="18" charset="0"/>
                <a:cs typeface="Times New Roman" pitchFamily="18" charset="0"/>
              </a:rPr>
              <a:t>тура, </a:t>
            </a:r>
            <a:r>
              <a:rPr lang="ru-RU" altLang="ru-RU" sz="2000" dirty="0" err="1" smtClean="0">
                <a:latin typeface="Times New Roman" pitchFamily="18" charset="0"/>
                <a:cs typeface="Times New Roman" pitchFamily="18" charset="0"/>
              </a:rPr>
              <a:t>сондай-ақ жанама</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әдістерді кіріктіреді</a:t>
            </a:r>
            <a:r>
              <a:rPr lang="ru-RU" altLang="ru-RU" sz="2000" dirty="0" smtClean="0">
                <a:latin typeface="Times New Roman" pitchFamily="18" charset="0"/>
                <a:cs typeface="Times New Roman" pitchFamily="18" charset="0"/>
              </a:rPr>
              <a:t>.</a:t>
            </a:r>
          </a:p>
          <a:p>
            <a:pPr indent="360363"/>
            <a:r>
              <a:rPr lang="ru-RU" altLang="ru-RU" sz="2000" i="1" dirty="0" smtClean="0">
                <a:latin typeface="Times New Roman" pitchFamily="18" charset="0"/>
                <a:cs typeface="Times New Roman" pitchFamily="18" charset="0"/>
              </a:rPr>
              <a:t>Тура </a:t>
            </a:r>
            <a:r>
              <a:rPr lang="ru-RU" altLang="ru-RU" sz="2000" dirty="0" err="1" smtClean="0">
                <a:latin typeface="Times New Roman" pitchFamily="18" charset="0"/>
                <a:cs typeface="Times New Roman" pitchFamily="18" charset="0"/>
              </a:rPr>
              <a:t>әдістерге реттеудің ә</a:t>
            </a:r>
            <a:r>
              <a:rPr lang="ru-RU" altLang="ru-RU" sz="2000" i="1" dirty="0" err="1" smtClean="0">
                <a:latin typeface="Times New Roman" pitchFamily="18" charset="0"/>
                <a:cs typeface="Times New Roman" pitchFamily="18" charset="0"/>
              </a:rPr>
              <a:t>кімшілік</a:t>
            </a:r>
            <a:r>
              <a:rPr lang="ru-RU" altLang="ru-RU" sz="2000" i="1"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нысандары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лицензиялар</a:t>
            </a:r>
            <a:r>
              <a:rPr lang="ru-RU" altLang="ru-RU" sz="2000" dirty="0" smtClean="0">
                <a:latin typeface="Times New Roman" pitchFamily="18" charset="0"/>
                <a:cs typeface="Times New Roman" pitchFamily="18" charset="0"/>
              </a:rPr>
              <a:t> мен </a:t>
            </a:r>
            <a:r>
              <a:rPr lang="ru-RU" altLang="ru-RU" sz="2000" dirty="0" err="1" smtClean="0">
                <a:latin typeface="Times New Roman" pitchFamily="18" charset="0"/>
                <a:cs typeface="Times New Roman" pitchFamily="18" charset="0"/>
              </a:rPr>
              <a:t>квоталар</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жатады</a:t>
            </a:r>
            <a:r>
              <a:rPr lang="ru-RU" altLang="ru-RU" sz="2000" dirty="0" smtClean="0">
                <a:latin typeface="Times New Roman" pitchFamily="18" charset="0"/>
                <a:cs typeface="Times New Roman" pitchFamily="18" charset="0"/>
              </a:rPr>
              <a:t>. Экспорт пен </a:t>
            </a:r>
            <a:r>
              <a:rPr lang="ru-RU" altLang="ru-RU" sz="2000" dirty="0" err="1" smtClean="0">
                <a:latin typeface="Times New Roman" pitchFamily="18" charset="0"/>
                <a:cs typeface="Times New Roman" pitchFamily="18" charset="0"/>
              </a:rPr>
              <a:t>импортты</a:t>
            </a:r>
            <a:r>
              <a:rPr lang="ru-RU" altLang="ru-RU" sz="2000" dirty="0" smtClean="0">
                <a:latin typeface="Times New Roman" pitchFamily="18" charset="0"/>
                <a:cs typeface="Times New Roman" pitchFamily="18" charset="0"/>
              </a:rPr>
              <a:t> </a:t>
            </a:r>
            <a:r>
              <a:rPr lang="ru-RU" altLang="ru-RU" sz="2000" i="1" dirty="0" err="1" smtClean="0">
                <a:latin typeface="Times New Roman" pitchFamily="18" charset="0"/>
                <a:cs typeface="Times New Roman" pitchFamily="18" charset="0"/>
              </a:rPr>
              <a:t>лицензиялау</a:t>
            </a:r>
            <a:r>
              <a:rPr lang="ru-RU" altLang="ru-RU" sz="2000" i="1" dirty="0" smtClean="0">
                <a:latin typeface="Times New Roman" pitchFamily="18" charset="0"/>
                <a:cs typeface="Times New Roman" pitchFamily="18" charset="0"/>
              </a:rPr>
              <a:t> </a:t>
            </a:r>
            <a:r>
              <a:rPr lang="ru-RU" altLang="ru-RU" sz="2000" dirty="0" smtClean="0">
                <a:latin typeface="Times New Roman" pitchFamily="18" charset="0"/>
                <a:cs typeface="Times New Roman" pitchFamily="18" charset="0"/>
              </a:rPr>
              <a:t>мен </a:t>
            </a:r>
            <a:r>
              <a:rPr lang="ru-RU" altLang="ru-RU" sz="2000" i="1" dirty="0" err="1" smtClean="0">
                <a:latin typeface="Times New Roman" pitchFamily="18" charset="0"/>
                <a:cs typeface="Times New Roman" pitchFamily="18" charset="0"/>
              </a:rPr>
              <a:t>квоталау</a:t>
            </a:r>
            <a:r>
              <a:rPr lang="ru-RU" altLang="ru-RU" sz="2000" i="1"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шикізат</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ресурстары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мен</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тауар</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қорларының шектеулігі</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жағдайында ішкі</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рынокты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толтырып</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тұрақтандыру мақсатымен уақытша шаралар</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ретінде</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пайдаланылады</a:t>
            </a:r>
            <a:r>
              <a:rPr lang="ru-RU" altLang="ru-RU" sz="2000" dirty="0" smtClean="0">
                <a:latin typeface="Times New Roman" pitchFamily="18" charset="0"/>
                <a:cs typeface="Times New Roman" pitchFamily="18" charset="0"/>
              </a:rPr>
              <a:t>. </a:t>
            </a:r>
            <a:endParaRPr lang="ru-RU" alt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427587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6506" y="334108"/>
            <a:ext cx="10445262" cy="6124754"/>
          </a:xfrm>
          <a:prstGeom prst="rect">
            <a:avLst/>
          </a:prstGeom>
          <a:noFill/>
        </p:spPr>
        <p:txBody>
          <a:bodyPr wrap="square" rtlCol="0">
            <a:spAutoFit/>
          </a:bodyPr>
          <a:lstStyle/>
          <a:p>
            <a:pPr indent="360363"/>
            <a:endParaRPr lang="ru-RU" altLang="ru-RU" sz="2200" dirty="0" smtClean="0">
              <a:latin typeface="Times New Roman" pitchFamily="18" charset="0"/>
              <a:cs typeface="Times New Roman" pitchFamily="18" charset="0"/>
            </a:endParaRPr>
          </a:p>
          <a:p>
            <a:pPr indent="360363"/>
            <a:endParaRPr lang="ru-RU" altLang="ru-RU" sz="2200" dirty="0" smtClean="0">
              <a:latin typeface="Times New Roman" pitchFamily="18" charset="0"/>
              <a:cs typeface="Times New Roman" pitchFamily="18" charset="0"/>
            </a:endParaRPr>
          </a:p>
          <a:p>
            <a:pPr indent="360363"/>
            <a:r>
              <a:rPr lang="en-US" altLang="ru-RU" sz="2200" dirty="0" err="1" smtClean="0">
                <a:latin typeface="Times New Roman" pitchFamily="18" charset="0"/>
                <a:cs typeface="Times New Roman" pitchFamily="18" charset="0"/>
              </a:rPr>
              <a:t>Жанама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салықтарды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тұтынушы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төлейді</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Тауар</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немесе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қызмет</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бағасына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алдын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ала</a:t>
            </a:r>
            <a:r>
              <a:rPr lang="en-US" altLang="ru-RU" sz="2200" dirty="0" smtClean="0">
                <a:latin typeface="Times New Roman" pitchFamily="18" charset="0"/>
                <a:cs typeface="Times New Roman" pitchFamily="18" charset="0"/>
              </a:rPr>
              <a:t> салық </a:t>
            </a:r>
            <a:r>
              <a:rPr lang="en-US" altLang="ru-RU" sz="2200" dirty="0" err="1" smtClean="0">
                <a:latin typeface="Times New Roman" pitchFamily="18" charset="0"/>
                <a:cs typeface="Times New Roman" pitchFamily="18" charset="0"/>
              </a:rPr>
              <a:t>енгізілгендіктен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іс</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жүзінде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оны</a:t>
            </a:r>
            <a:r>
              <a:rPr lang="en-US" altLang="ru-RU" sz="2200" dirty="0" smtClean="0">
                <a:latin typeface="Times New Roman" pitchFamily="18" charset="0"/>
                <a:cs typeface="Times New Roman" pitchFamily="18" charset="0"/>
              </a:rPr>
              <a:t> бюджетке </a:t>
            </a:r>
            <a:r>
              <a:rPr lang="en-US" altLang="ru-RU" sz="2200" dirty="0" err="1" smtClean="0">
                <a:latin typeface="Times New Roman" pitchFamily="18" charset="0"/>
                <a:cs typeface="Times New Roman" pitchFamily="18" charset="0"/>
              </a:rPr>
              <a:t>сатушы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аударады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Жанама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салықтарға</a:t>
            </a:r>
            <a:r>
              <a:rPr lang="en-US" altLang="ru-RU" sz="2200" dirty="0" smtClean="0">
                <a:latin typeface="Times New Roman" pitchFamily="18" charset="0"/>
                <a:cs typeface="Times New Roman" pitchFamily="18" charset="0"/>
              </a:rPr>
              <a:t> мыналар </a:t>
            </a:r>
            <a:r>
              <a:rPr lang="en-US" altLang="ru-RU" sz="2200" dirty="0" err="1" smtClean="0">
                <a:latin typeface="Times New Roman" pitchFamily="18" charset="0"/>
                <a:cs typeface="Times New Roman" pitchFamily="18" charset="0"/>
              </a:rPr>
              <a:t>жатады</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ru-RU"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қосылған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құнға</a:t>
            </a:r>
            <a:r>
              <a:rPr lang="en-US" altLang="ru-RU" sz="2200" dirty="0" smtClean="0">
                <a:latin typeface="Times New Roman" pitchFamily="18" charset="0"/>
                <a:cs typeface="Times New Roman" pitchFamily="18" charset="0"/>
              </a:rPr>
              <a:t> салынатын салық; </a:t>
            </a:r>
            <a:endParaRPr lang="ru-RU" altLang="ru-RU" sz="2200" dirty="0" smtClean="0">
              <a:latin typeface="Times New Roman" pitchFamily="18" charset="0"/>
              <a:cs typeface="Times New Roman" pitchFamily="18" charset="0"/>
            </a:endParaRPr>
          </a:p>
          <a:p>
            <a:pPr indent="360363">
              <a:buFontTx/>
              <a:buChar char="-"/>
            </a:pPr>
            <a:r>
              <a:rPr lang="en-US" altLang="ru-RU" sz="2200" dirty="0" err="1" smtClean="0">
                <a:latin typeface="Times New Roman" pitchFamily="18" charset="0"/>
                <a:cs typeface="Times New Roman" pitchFamily="18" charset="0"/>
              </a:rPr>
              <a:t>акциздер</a:t>
            </a:r>
            <a:r>
              <a:rPr lang="en-US" altLang="ru-RU" sz="2200" dirty="0" smtClean="0">
                <a:latin typeface="Times New Roman" pitchFamily="18" charset="0"/>
                <a:cs typeface="Times New Roman" pitchFamily="18" charset="0"/>
              </a:rPr>
              <a:t>;</a:t>
            </a:r>
            <a:endParaRPr lang="ru-RU" altLang="ru-RU" sz="2200" dirty="0" smtClean="0">
              <a:latin typeface="Times New Roman" pitchFamily="18" charset="0"/>
              <a:cs typeface="Times New Roman" pitchFamily="18" charset="0"/>
            </a:endParaRPr>
          </a:p>
          <a:p>
            <a:pPr indent="360363"/>
            <a:r>
              <a:rPr lang="en-US" altLang="ru-RU" sz="2200" dirty="0" smtClean="0">
                <a:latin typeface="Times New Roman" pitchFamily="18" charset="0"/>
                <a:cs typeface="Times New Roman" pitchFamily="18" charset="0"/>
              </a:rPr>
              <a:t>Бюджетке </a:t>
            </a:r>
            <a:r>
              <a:rPr lang="en-US" altLang="ru-RU" sz="2200" dirty="0" err="1" smtClean="0">
                <a:latin typeface="Times New Roman" pitchFamily="18" charset="0"/>
                <a:cs typeface="Times New Roman" pitchFamily="18" charset="0"/>
              </a:rPr>
              <a:t>түскен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соң</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қолданылатын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белгісіне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қарай</a:t>
            </a:r>
            <a:r>
              <a:rPr lang="en-US" altLang="ru-RU" sz="2200" dirty="0" smtClean="0">
                <a:latin typeface="Times New Roman" pitchFamily="18" charset="0"/>
                <a:cs typeface="Times New Roman" pitchFamily="18" charset="0"/>
              </a:rPr>
              <a:t> салықтар </a:t>
            </a:r>
            <a:r>
              <a:rPr lang="en-US" altLang="ru-RU" sz="2200" dirty="0" err="1" smtClean="0">
                <a:latin typeface="Times New Roman" pitchFamily="18" charset="0"/>
                <a:cs typeface="Times New Roman" pitchFamily="18" charset="0"/>
              </a:rPr>
              <a:t>жалпы</a:t>
            </a:r>
            <a:r>
              <a:rPr lang="en-US" altLang="ru-RU" sz="2200" dirty="0" smtClean="0">
                <a:latin typeface="Times New Roman" pitchFamily="18" charset="0"/>
                <a:cs typeface="Times New Roman" pitchFamily="18" charset="0"/>
              </a:rPr>
              <a:t> және </a:t>
            </a:r>
            <a:r>
              <a:rPr lang="en-US" altLang="ru-RU" sz="2200" dirty="0" err="1" smtClean="0">
                <a:latin typeface="Times New Roman" pitchFamily="18" charset="0"/>
                <a:cs typeface="Times New Roman" pitchFamily="18" charset="0"/>
              </a:rPr>
              <a:t>арнайы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болып</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жіктеледі</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en-US" altLang="ru-RU" sz="2200" dirty="0" err="1" smtClean="0">
                <a:latin typeface="Times New Roman" pitchFamily="18" charset="0"/>
                <a:cs typeface="Times New Roman" pitchFamily="18" charset="0"/>
              </a:rPr>
              <a:t>Жалпы</a:t>
            </a:r>
            <a:r>
              <a:rPr lang="en-US" altLang="ru-RU" sz="2200" dirty="0" smtClean="0">
                <a:latin typeface="Times New Roman" pitchFamily="18" charset="0"/>
                <a:cs typeface="Times New Roman" pitchFamily="18" charset="0"/>
              </a:rPr>
              <a:t> салықтар бюджетке </a:t>
            </a:r>
            <a:r>
              <a:rPr lang="en-US" altLang="ru-RU" sz="2200" dirty="0" err="1" smtClean="0">
                <a:latin typeface="Times New Roman" pitchFamily="18" charset="0"/>
                <a:cs typeface="Times New Roman" pitchFamily="18" charset="0"/>
              </a:rPr>
              <a:t>түскен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соң</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жалпы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мақсатта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жұмсалады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Оған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корпорациялық</a:t>
            </a:r>
            <a:r>
              <a:rPr lang="en-US" altLang="ru-RU" sz="2200" dirty="0" smtClean="0">
                <a:latin typeface="Times New Roman" pitchFamily="18" charset="0"/>
                <a:cs typeface="Times New Roman" pitchFamily="18" charset="0"/>
              </a:rPr>
              <a:t> табыс </a:t>
            </a:r>
            <a:r>
              <a:rPr lang="en-US" altLang="ru-RU" sz="2200" dirty="0" err="1" smtClean="0">
                <a:latin typeface="Times New Roman" pitchFamily="18" charset="0"/>
                <a:cs typeface="Times New Roman" pitchFamily="18" charset="0"/>
              </a:rPr>
              <a:t>салығы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қосылған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құнға</a:t>
            </a:r>
            <a:r>
              <a:rPr lang="en-US" altLang="ru-RU" sz="2200" dirty="0" smtClean="0">
                <a:latin typeface="Times New Roman" pitchFamily="18" charset="0"/>
                <a:cs typeface="Times New Roman" pitchFamily="18" charset="0"/>
              </a:rPr>
              <a:t> салынатын салық және </a:t>
            </a:r>
            <a:r>
              <a:rPr lang="en-US" altLang="ru-RU" sz="2200" dirty="0" err="1" smtClean="0">
                <a:latin typeface="Times New Roman" pitchFamily="18" charset="0"/>
                <a:cs typeface="Times New Roman" pitchFamily="18" charset="0"/>
              </a:rPr>
              <a:t>т.б</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en-US" altLang="ru-RU" sz="2200" dirty="0" err="1" smtClean="0">
                <a:latin typeface="Times New Roman" pitchFamily="18" charset="0"/>
                <a:cs typeface="Times New Roman" pitchFamily="18" charset="0"/>
              </a:rPr>
              <a:t>Арнайы</a:t>
            </a:r>
            <a:r>
              <a:rPr lang="en-US" altLang="ru-RU" sz="2200" dirty="0" smtClean="0">
                <a:latin typeface="Times New Roman" pitchFamily="18" charset="0"/>
                <a:cs typeface="Times New Roman" pitchFamily="18" charset="0"/>
              </a:rPr>
              <a:t> салықтар бюджетке </a:t>
            </a:r>
            <a:r>
              <a:rPr lang="en-US" altLang="ru-RU" sz="2200" dirty="0" err="1" smtClean="0">
                <a:latin typeface="Times New Roman" pitchFamily="18" charset="0"/>
                <a:cs typeface="Times New Roman" pitchFamily="18" charset="0"/>
              </a:rPr>
              <a:t>түскен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соң</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алдын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ала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белгіленген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нақты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шараларға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жұмсалады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Мысалы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көлік</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құралдарына</a:t>
            </a:r>
            <a:r>
              <a:rPr lang="en-US" altLang="ru-RU" sz="2200" dirty="0" smtClean="0">
                <a:latin typeface="Times New Roman" pitchFamily="18" charset="0"/>
                <a:cs typeface="Times New Roman" pitchFamily="18" charset="0"/>
              </a:rPr>
              <a:t> салынатын салық </a:t>
            </a:r>
            <a:r>
              <a:rPr lang="en-US" altLang="ru-RU" sz="2200" dirty="0" err="1" smtClean="0">
                <a:latin typeface="Times New Roman" pitchFamily="18" charset="0"/>
                <a:cs typeface="Times New Roman" pitchFamily="18" charset="0"/>
              </a:rPr>
              <a:t>жол</a:t>
            </a:r>
            <a:r>
              <a:rPr lang="en-US" altLang="ru-RU" sz="2200" dirty="0" smtClean="0">
                <a:latin typeface="Times New Roman" pitchFamily="18" charset="0"/>
                <a:cs typeface="Times New Roman" pitchFamily="18" charset="0"/>
              </a:rPr>
              <a:t> қорын </a:t>
            </a:r>
            <a:r>
              <a:rPr lang="en-US" altLang="ru-RU" sz="2200" dirty="0" err="1" smtClean="0">
                <a:latin typeface="Times New Roman" pitchFamily="18" charset="0"/>
                <a:cs typeface="Times New Roman" pitchFamily="18" charset="0"/>
              </a:rPr>
              <a:t>құруға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жұмсалады</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en-US" altLang="ru-RU" sz="2200" dirty="0" smtClean="0">
                <a:latin typeface="Times New Roman" pitchFamily="18" charset="0"/>
                <a:cs typeface="Times New Roman" pitchFamily="18" charset="0"/>
              </a:rPr>
              <a:t>Салық салу </a:t>
            </a:r>
            <a:r>
              <a:rPr lang="en-US" altLang="ru-RU" sz="2200" dirty="0" err="1" smtClean="0">
                <a:latin typeface="Times New Roman" pitchFamily="18" charset="0"/>
                <a:cs typeface="Times New Roman" pitchFamily="18" charset="0"/>
              </a:rPr>
              <a:t>органына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байланысты</a:t>
            </a:r>
            <a:r>
              <a:rPr lang="en-US" altLang="ru-RU" sz="2200" dirty="0" smtClean="0">
                <a:latin typeface="Times New Roman" pitchFamily="18" charset="0"/>
                <a:cs typeface="Times New Roman" pitchFamily="18" charset="0"/>
              </a:rPr>
              <a:t> салықтар </a:t>
            </a:r>
            <a:r>
              <a:rPr lang="en-US" altLang="ru-RU" sz="2200" dirty="0" err="1" smtClean="0">
                <a:latin typeface="Times New Roman" pitchFamily="18" charset="0"/>
                <a:cs typeface="Times New Roman" pitchFamily="18" charset="0"/>
              </a:rPr>
              <a:t>жалпы</a:t>
            </a:r>
            <a:r>
              <a:rPr lang="en-US" altLang="ru-RU" sz="2200" dirty="0" smtClean="0">
                <a:latin typeface="Times New Roman" pitchFamily="18" charset="0"/>
                <a:cs typeface="Times New Roman" pitchFamily="18" charset="0"/>
              </a:rPr>
              <a:t> мемлекеттік және </a:t>
            </a:r>
            <a:r>
              <a:rPr lang="en-US" altLang="ru-RU" sz="2200" dirty="0" err="1" smtClean="0">
                <a:latin typeface="Times New Roman" pitchFamily="18" charset="0"/>
                <a:cs typeface="Times New Roman" pitchFamily="18" charset="0"/>
              </a:rPr>
              <a:t>жергілікті</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болып</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бөлінсе</a:t>
            </a:r>
            <a:r>
              <a:rPr lang="en-US" altLang="ru-RU" sz="2200" dirty="0" smtClean="0">
                <a:latin typeface="Times New Roman" pitchFamily="18" charset="0"/>
                <a:cs typeface="Times New Roman" pitchFamily="18" charset="0"/>
              </a:rPr>
              <a:t>, экономикалық </a:t>
            </a:r>
            <a:r>
              <a:rPr lang="en-US" altLang="ru-RU" sz="2200" dirty="0" err="1" smtClean="0">
                <a:latin typeface="Times New Roman" pitchFamily="18" charset="0"/>
                <a:cs typeface="Times New Roman" pitchFamily="18" charset="0"/>
              </a:rPr>
              <a:t>белгісіне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қарай</a:t>
            </a:r>
            <a:r>
              <a:rPr lang="en-US" altLang="ru-RU" sz="2200" dirty="0" smtClean="0">
                <a:latin typeface="Times New Roman" pitchFamily="18" charset="0"/>
                <a:cs typeface="Times New Roman" pitchFamily="18" charset="0"/>
              </a:rPr>
              <a:t> табысқа салынатын салық және </a:t>
            </a:r>
            <a:r>
              <a:rPr lang="en-US" altLang="ru-RU" sz="2200" dirty="0" err="1" smtClean="0">
                <a:latin typeface="Times New Roman" pitchFamily="18" charset="0"/>
                <a:cs typeface="Times New Roman" pitchFamily="18" charset="0"/>
              </a:rPr>
              <a:t>тұтынуға</a:t>
            </a:r>
            <a:r>
              <a:rPr lang="en-US" altLang="ru-RU" sz="2200" dirty="0" smtClean="0">
                <a:latin typeface="Times New Roman" pitchFamily="18" charset="0"/>
                <a:cs typeface="Times New Roman" pitchFamily="18" charset="0"/>
              </a:rPr>
              <a:t> салынатын салық </a:t>
            </a:r>
            <a:r>
              <a:rPr lang="en-US" altLang="ru-RU" sz="2200" dirty="0" err="1" smtClean="0">
                <a:latin typeface="Times New Roman" pitchFamily="18" charset="0"/>
                <a:cs typeface="Times New Roman" pitchFamily="18" charset="0"/>
              </a:rPr>
              <a:t>болып</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жіктеледі</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215900" algn="just">
              <a:tabLst>
                <a:tab pos="4231005" algn="l"/>
              </a:tabLst>
            </a:pPr>
            <a:endParaRPr lang="ru-RU" dirty="0">
              <a:effectLst/>
            </a:endParaRPr>
          </a:p>
        </p:txBody>
      </p:sp>
    </p:spTree>
    <p:extLst>
      <p:ext uri="{BB962C8B-B14F-4D97-AF65-F5344CB8AC3E}">
        <p14:creationId xmlns:p14="http://schemas.microsoft.com/office/powerpoint/2010/main" val="353371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6082" y="545122"/>
            <a:ext cx="10181492" cy="5324535"/>
          </a:xfrm>
          <a:prstGeom prst="rect">
            <a:avLst/>
          </a:prstGeom>
          <a:noFill/>
        </p:spPr>
        <p:txBody>
          <a:bodyPr wrap="square" rtlCol="0">
            <a:spAutoFit/>
          </a:bodyPr>
          <a:lstStyle/>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Салық төлеушінің салық салынатын табысынан екі пайыз шегінде мынадай шығыстар алып тасталуға тиіс: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әлеуметтік сала объектілерін ұстауға салық төлеушінің нақты жұмсаған шығыстары;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коммерциялық емес ұйымдарға өтеусіз берілген мүлік;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жеке тұлғаларға Қазақстан Республикасының заңдарына сәйкес берілген атаулы әлеуметтік көмек.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Мүгедектердің еңбегін пайдаланатын салық төлеушілер салық салы-натын табысты мүгедектердің еңбегіне ақы төлеуге шығарылған шығыстар сомаларының 2 еселенген және мүгедектерге төленетін жалақы мен басқа да төлемдердің есептелген әлеуметтік салық сомасынан 50 пайыз мөлшеріндегі соманы азайтуға құқығы бар. </a:t>
            </a:r>
            <a:endParaRPr lang="en-US" sz="2000" dirty="0" smtClean="0">
              <a:effectLst/>
              <a:latin typeface="Times New Roman" panose="02020603050405020304" pitchFamily="18" charset="0"/>
              <a:ea typeface="Batang" panose="02030600000101010101" pitchFamily="18" charset="-127"/>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Салық төлеушілер салық салынатын табысты үш жылдан артық мерзімге берілген негізгі құралдарды қаржы лизингі бойынша алынған сыйақы сомасына, кейіннен оларды лизинг алушыға бере отырып, азайтады.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Қызметінің айрықша түрі ауыл шаруашылығына кредит беру болып табылатын, банк операцияларының жекелеген түрлерін жүзеге асыратын ұйымдар салық салынатын табысты қызметтің осындай түрінен алынған табыс сомасына азайтады. </a:t>
            </a:r>
            <a:endParaRPr lang="ru-RU" sz="2000" dirty="0" smtClean="0">
              <a:effectLst/>
            </a:endParaRPr>
          </a:p>
          <a:p>
            <a:pPr indent="215900" algn="just">
              <a:tabLst>
                <a:tab pos="4231005" algn="l"/>
              </a:tabLst>
            </a:pPr>
            <a:endParaRPr lang="ru-RU" sz="2000" dirty="0">
              <a:effectLst/>
            </a:endParaRPr>
          </a:p>
        </p:txBody>
      </p:sp>
    </p:spTree>
    <p:extLst>
      <p:ext uri="{BB962C8B-B14F-4D97-AF65-F5344CB8AC3E}">
        <p14:creationId xmlns:p14="http://schemas.microsoft.com/office/powerpoint/2010/main" val="912881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1222" y="1281668"/>
            <a:ext cx="10287000" cy="4154984"/>
          </a:xfrm>
          <a:prstGeom prst="rect">
            <a:avLst/>
          </a:prstGeom>
          <a:noFill/>
        </p:spPr>
        <p:txBody>
          <a:bodyPr wrap="square" rtlCol="0">
            <a:spAutoFit/>
          </a:bodyPr>
          <a:lstStyle/>
          <a:p>
            <a:pPr indent="360363"/>
            <a:r>
              <a:rPr lang="en-US" altLang="ru-RU" sz="2200" dirty="0" smtClean="0">
                <a:latin typeface="Times New Roman" pitchFamily="18" charset="0"/>
                <a:cs typeface="Times New Roman" pitchFamily="18" charset="0"/>
              </a:rPr>
              <a:t>Табысқа салынатын салықтар салық төлеушінің </a:t>
            </a:r>
            <a:r>
              <a:rPr lang="en-US" altLang="ru-RU" sz="2200" dirty="0" err="1" smtClean="0">
                <a:latin typeface="Times New Roman" pitchFamily="18" charset="0"/>
                <a:cs typeface="Times New Roman" pitchFamily="18" charset="0"/>
              </a:rPr>
              <a:t>кез-келген</a:t>
            </a:r>
            <a:r>
              <a:rPr lang="en-US" altLang="ru-RU" sz="2200" dirty="0" smtClean="0">
                <a:latin typeface="Times New Roman" pitchFamily="18" charset="0"/>
                <a:cs typeface="Times New Roman" pitchFamily="18" charset="0"/>
              </a:rPr>
              <a:t> салық салынатын </a:t>
            </a:r>
            <a:r>
              <a:rPr lang="en-US" altLang="ru-RU" sz="2200" dirty="0" err="1" smtClean="0">
                <a:latin typeface="Times New Roman" pitchFamily="18" charset="0"/>
                <a:cs typeface="Times New Roman" pitchFamily="18" charset="0"/>
              </a:rPr>
              <a:t>объектісінен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түсетін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табысынан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алынады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Олардың</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санатына</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мына</a:t>
            </a:r>
            <a:r>
              <a:rPr lang="en-US" altLang="ru-RU" sz="2200" dirty="0" smtClean="0">
                <a:latin typeface="Times New Roman" pitchFamily="18" charset="0"/>
                <a:cs typeface="Times New Roman" pitchFamily="18" charset="0"/>
              </a:rPr>
              <a:t> салықтар </a:t>
            </a:r>
            <a:r>
              <a:rPr lang="en-US" altLang="ru-RU" sz="2200" dirty="0" err="1" smtClean="0">
                <a:latin typeface="Times New Roman" pitchFamily="18" charset="0"/>
                <a:cs typeface="Times New Roman" pitchFamily="18" charset="0"/>
              </a:rPr>
              <a:t>кіреді</a:t>
            </a:r>
            <a:r>
              <a:rPr lang="en-US" altLang="ru-RU" sz="2200" dirty="0" smtClean="0">
                <a:latin typeface="Times New Roman" pitchFamily="18" charset="0"/>
                <a:cs typeface="Times New Roman" pitchFamily="18" charset="0"/>
              </a:rPr>
              <a:t>: табыс </a:t>
            </a:r>
            <a:r>
              <a:rPr lang="en-US" altLang="ru-RU" sz="2200" dirty="0" err="1" smtClean="0">
                <a:latin typeface="Times New Roman" pitchFamily="18" charset="0"/>
                <a:cs typeface="Times New Roman" pitchFamily="18" charset="0"/>
              </a:rPr>
              <a:t>салығы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пайдаға</a:t>
            </a:r>
            <a:r>
              <a:rPr lang="en-US" altLang="ru-RU" sz="2200" dirty="0" smtClean="0">
                <a:latin typeface="Times New Roman" pitchFamily="18" charset="0"/>
                <a:cs typeface="Times New Roman" pitchFamily="18" charset="0"/>
              </a:rPr>
              <a:t> салынатын салық. </a:t>
            </a:r>
            <a:endParaRPr lang="ru-RU" altLang="ru-RU" sz="2200" dirty="0" smtClean="0">
              <a:latin typeface="Times New Roman" pitchFamily="18" charset="0"/>
              <a:cs typeface="Times New Roman" pitchFamily="18" charset="0"/>
            </a:endParaRPr>
          </a:p>
          <a:p>
            <a:pPr indent="360363"/>
            <a:r>
              <a:rPr lang="en-US" altLang="ru-RU" sz="2200" dirty="0" err="1" smtClean="0">
                <a:latin typeface="Times New Roman" pitchFamily="18" charset="0"/>
                <a:cs typeface="Times New Roman" pitchFamily="18" charset="0"/>
              </a:rPr>
              <a:t>Тұтынуға</a:t>
            </a:r>
            <a:r>
              <a:rPr lang="en-US" altLang="ru-RU" sz="2200" dirty="0" smtClean="0">
                <a:latin typeface="Times New Roman" pitchFamily="18" charset="0"/>
                <a:cs typeface="Times New Roman" pitchFamily="18" charset="0"/>
              </a:rPr>
              <a:t> салынатын </a:t>
            </a:r>
            <a:r>
              <a:rPr lang="en-US" altLang="ru-RU" sz="2200" dirty="0" err="1" smtClean="0">
                <a:latin typeface="Times New Roman" pitchFamily="18" charset="0"/>
                <a:cs typeface="Times New Roman" pitchFamily="18" charset="0"/>
              </a:rPr>
              <a:t>салықты</a:t>
            </a:r>
            <a:r>
              <a:rPr lang="en-US" altLang="ru-RU" sz="2200" dirty="0" smtClean="0">
                <a:latin typeface="Times New Roman" pitchFamily="18" charset="0"/>
                <a:cs typeface="Times New Roman" pitchFamily="18" charset="0"/>
              </a:rPr>
              <a:t> салық төлеуші </a:t>
            </a:r>
            <a:r>
              <a:rPr lang="en-US" altLang="ru-RU" sz="2200" dirty="0" err="1" smtClean="0">
                <a:latin typeface="Times New Roman" pitchFamily="18" charset="0"/>
                <a:cs typeface="Times New Roman" pitchFamily="18" charset="0"/>
              </a:rPr>
              <a:t>тауар</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немесе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қызмет</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құнын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төлеген</a:t>
            </a:r>
            <a:r>
              <a:rPr lang="en-US" altLang="ru-RU" sz="2200" dirty="0" smtClean="0">
                <a:latin typeface="Times New Roman" pitchFamily="18" charset="0"/>
                <a:cs typeface="Times New Roman" pitchFamily="18" charset="0"/>
              </a:rPr>
              <a:t> кезде </a:t>
            </a:r>
            <a:r>
              <a:rPr lang="en-US" altLang="ru-RU" sz="2200" dirty="0" err="1" smtClean="0">
                <a:latin typeface="Times New Roman" pitchFamily="18" charset="0"/>
                <a:cs typeface="Times New Roman" pitchFamily="18" charset="0"/>
              </a:rPr>
              <a:t>төлейді</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Оған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қосылған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құнға</a:t>
            </a:r>
            <a:r>
              <a:rPr lang="en-US" altLang="ru-RU" sz="2200" dirty="0" smtClean="0">
                <a:latin typeface="Times New Roman" pitchFamily="18" charset="0"/>
                <a:cs typeface="Times New Roman" pitchFamily="18" charset="0"/>
              </a:rPr>
              <a:t> салынатын салық пен </a:t>
            </a:r>
            <a:r>
              <a:rPr lang="en-US" altLang="ru-RU" sz="2200" dirty="0" err="1" smtClean="0">
                <a:latin typeface="Times New Roman" pitchFamily="18" charset="0"/>
                <a:cs typeface="Times New Roman" pitchFamily="18" charset="0"/>
              </a:rPr>
              <a:t>акциздер</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жатады</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en-US" altLang="ru-RU" sz="2200" dirty="0" smtClean="0">
                <a:latin typeface="Times New Roman" pitchFamily="18" charset="0"/>
                <a:cs typeface="Times New Roman" pitchFamily="18" charset="0"/>
              </a:rPr>
              <a:t>Салық салу </a:t>
            </a:r>
            <a:r>
              <a:rPr lang="en-US" altLang="ru-RU" sz="2200" dirty="0" err="1" smtClean="0">
                <a:latin typeface="Times New Roman" pitchFamily="18" charset="0"/>
                <a:cs typeface="Times New Roman" pitchFamily="18" charset="0"/>
              </a:rPr>
              <a:t>объектісін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бағалау</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дәрежесіне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қарай</a:t>
            </a:r>
            <a:r>
              <a:rPr lang="en-US" altLang="ru-RU" sz="2200" dirty="0" smtClean="0">
                <a:latin typeface="Times New Roman" pitchFamily="18" charset="0"/>
                <a:cs typeface="Times New Roman" pitchFamily="18" charset="0"/>
              </a:rPr>
              <a:t> салықтар </a:t>
            </a:r>
            <a:r>
              <a:rPr lang="en-US" altLang="ru-RU" sz="2200" dirty="0" err="1" smtClean="0">
                <a:latin typeface="Times New Roman" pitchFamily="18" charset="0"/>
                <a:cs typeface="Times New Roman" pitchFamily="18" charset="0"/>
              </a:rPr>
              <a:t>нақтылы</a:t>
            </a:r>
            <a:r>
              <a:rPr lang="en-US" altLang="ru-RU" sz="2200" dirty="0" smtClean="0">
                <a:latin typeface="Times New Roman" pitchFamily="18" charset="0"/>
                <a:cs typeface="Times New Roman" pitchFamily="18" charset="0"/>
              </a:rPr>
              <a:t> және </a:t>
            </a:r>
            <a:r>
              <a:rPr lang="en-US" altLang="ru-RU" sz="2200" dirty="0" err="1" smtClean="0">
                <a:latin typeface="Times New Roman" pitchFamily="18" charset="0"/>
                <a:cs typeface="Times New Roman" pitchFamily="18" charset="0"/>
              </a:rPr>
              <a:t>дербес</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болып</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бөлінеді</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en-US" altLang="ru-RU" sz="2200" dirty="0" err="1" smtClean="0">
                <a:latin typeface="Times New Roman" pitchFamily="18" charset="0"/>
                <a:cs typeface="Times New Roman" pitchFamily="18" charset="0"/>
              </a:rPr>
              <a:t>Нақтылы</a:t>
            </a:r>
            <a:r>
              <a:rPr lang="en-US" altLang="ru-RU" sz="2200" dirty="0" smtClean="0">
                <a:latin typeface="Times New Roman" pitchFamily="18" charset="0"/>
                <a:cs typeface="Times New Roman" pitchFamily="18" charset="0"/>
              </a:rPr>
              <a:t> салықтар салық төлеушінің салық салынатын </a:t>
            </a:r>
            <a:r>
              <a:rPr lang="en-US" altLang="ru-RU" sz="2200" dirty="0" err="1" smtClean="0">
                <a:latin typeface="Times New Roman" pitchFamily="18" charset="0"/>
                <a:cs typeface="Times New Roman" pitchFamily="18" charset="0"/>
              </a:rPr>
              <a:t>объектісінің</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сыртқы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белгісіне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қарай</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салынады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Оған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жер</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салығы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мүлік</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салығы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жатады</a:t>
            </a:r>
            <a:r>
              <a:rPr lang="en-US" altLang="ru-RU" sz="2200" dirty="0" smtClean="0">
                <a:latin typeface="Times New Roman" pitchFamily="18" charset="0"/>
                <a:cs typeface="Times New Roman" pitchFamily="18" charset="0"/>
              </a:rPr>
              <a:t>. </a:t>
            </a:r>
            <a:endParaRPr lang="ru-RU" altLang="ru-RU" sz="2200" dirty="0" smtClean="0">
              <a:latin typeface="Times New Roman" pitchFamily="18" charset="0"/>
              <a:cs typeface="Times New Roman" pitchFamily="18" charset="0"/>
            </a:endParaRPr>
          </a:p>
          <a:p>
            <a:pPr indent="360363"/>
            <a:r>
              <a:rPr lang="en-US" altLang="ru-RU" sz="2200" dirty="0" err="1" smtClean="0">
                <a:latin typeface="Times New Roman" pitchFamily="18" charset="0"/>
                <a:cs typeface="Times New Roman" pitchFamily="18" charset="0"/>
              </a:rPr>
              <a:t>Дербес</a:t>
            </a:r>
            <a:r>
              <a:rPr lang="en-US" altLang="ru-RU" sz="2200" dirty="0" smtClean="0">
                <a:latin typeface="Times New Roman" pitchFamily="18" charset="0"/>
                <a:cs typeface="Times New Roman" pitchFamily="18" charset="0"/>
              </a:rPr>
              <a:t> салықтар салық төлеушінің салық салынатын </a:t>
            </a:r>
            <a:r>
              <a:rPr lang="en-US" altLang="ru-RU" sz="2200" dirty="0" err="1" smtClean="0">
                <a:latin typeface="Times New Roman" pitchFamily="18" charset="0"/>
                <a:cs typeface="Times New Roman" pitchFamily="18" charset="0"/>
              </a:rPr>
              <a:t>объектісінен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алатын</a:t>
            </a:r>
            <a:r>
              <a:rPr lang="en-US" altLang="ru-RU" sz="2200" dirty="0" smtClean="0">
                <a:latin typeface="Times New Roman" pitchFamily="18" charset="0"/>
                <a:cs typeface="Times New Roman" pitchFamily="18" charset="0"/>
              </a:rPr>
              <a:t> табыс </a:t>
            </a:r>
            <a:r>
              <a:rPr lang="en-US" altLang="ru-RU" sz="2200" dirty="0" err="1" smtClean="0">
                <a:latin typeface="Times New Roman" pitchFamily="18" charset="0"/>
                <a:cs typeface="Times New Roman" pitchFamily="18" charset="0"/>
              </a:rPr>
              <a:t>мөлшеріне</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байланысты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салынады</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Оған</a:t>
            </a:r>
            <a:r>
              <a:rPr lang="en-US" altLang="ru-RU" sz="2200" dirty="0" smtClean="0">
                <a:latin typeface="Times New Roman" pitchFamily="18" charset="0"/>
                <a:cs typeface="Times New Roman" pitchFamily="18" charset="0"/>
              </a:rPr>
              <a:t> </a:t>
            </a:r>
            <a:r>
              <a:rPr lang="en-US" altLang="ru-RU" sz="2200" dirty="0" err="1" smtClean="0">
                <a:latin typeface="Times New Roman" pitchFamily="18" charset="0"/>
                <a:cs typeface="Times New Roman" pitchFamily="18" charset="0"/>
              </a:rPr>
              <a:t>корпорациялық</a:t>
            </a:r>
            <a:r>
              <a:rPr lang="en-US" altLang="ru-RU" sz="2200" dirty="0" smtClean="0">
                <a:latin typeface="Times New Roman" pitchFamily="18" charset="0"/>
                <a:cs typeface="Times New Roman" pitchFamily="18" charset="0"/>
              </a:rPr>
              <a:t> табыс </a:t>
            </a:r>
            <a:r>
              <a:rPr lang="en-US" altLang="ru-RU" sz="2200" dirty="0" err="1" smtClean="0">
                <a:latin typeface="Times New Roman" pitchFamily="18" charset="0"/>
                <a:cs typeface="Times New Roman" pitchFamily="18" charset="0"/>
              </a:rPr>
              <a:t>салығы</a:t>
            </a:r>
            <a:r>
              <a:rPr lang="en-US" altLang="ru-RU" sz="2200" dirty="0" smtClean="0">
                <a:latin typeface="Times New Roman" pitchFamily="18" charset="0"/>
                <a:cs typeface="Times New Roman" pitchFamily="18" charset="0"/>
              </a:rPr>
              <a:t>, жеке табыс </a:t>
            </a:r>
            <a:r>
              <a:rPr lang="en-US" altLang="ru-RU" sz="2200" dirty="0" err="1" smtClean="0">
                <a:latin typeface="Times New Roman" pitchFamily="18" charset="0"/>
                <a:cs typeface="Times New Roman" pitchFamily="18" charset="0"/>
              </a:rPr>
              <a:t>салығы</a:t>
            </a:r>
            <a:endParaRPr lang="ru-RU" sz="2200" dirty="0">
              <a:effectLst/>
            </a:endParaRPr>
          </a:p>
        </p:txBody>
      </p:sp>
    </p:spTree>
    <p:extLst>
      <p:ext uri="{BB962C8B-B14F-4D97-AF65-F5344CB8AC3E}">
        <p14:creationId xmlns:p14="http://schemas.microsoft.com/office/powerpoint/2010/main" val="1179472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93224" y="1828665"/>
            <a:ext cx="9450976" cy="2862322"/>
          </a:xfrm>
          <a:prstGeom prst="rect">
            <a:avLst/>
          </a:prstGeom>
          <a:noFill/>
        </p:spPr>
        <p:txBody>
          <a:bodyPr wrap="square" rtlCol="0">
            <a:spAutoFit/>
          </a:bodyPr>
          <a:lstStyle/>
          <a:p>
            <a:pPr marL="0" lvl="1"/>
            <a:r>
              <a:rPr lang="ru-RU" altLang="ru-RU" sz="3600" dirty="0" smtClean="0">
                <a:latin typeface="Times New Roman" pitchFamily="18" charset="0"/>
                <a:cs typeface="Times New Roman" pitchFamily="18" charset="0"/>
              </a:rPr>
              <a:t>1.</a:t>
            </a:r>
            <a:r>
              <a:rPr lang="kk-KZ" altLang="ru-RU" sz="3600" dirty="0" smtClean="0">
                <a:latin typeface="Times New Roman" pitchFamily="18" charset="0"/>
                <a:cs typeface="Times New Roman" pitchFamily="18" charset="0"/>
              </a:rPr>
              <a:t> </a:t>
            </a:r>
            <a:r>
              <a:rPr lang="en-US" altLang="ru-RU" sz="3600" b="1" dirty="0" err="1" smtClean="0">
                <a:latin typeface="Times New Roman" pitchFamily="18" charset="0"/>
                <a:cs typeface="Times New Roman" pitchFamily="18" charset="0"/>
              </a:rPr>
              <a:t>Салықтарды</a:t>
            </a:r>
            <a:r>
              <a:rPr lang="kk-KZ" altLang="ru-RU" sz="3600" b="1" dirty="0" smtClean="0">
                <a:latin typeface="Times New Roman" pitchFamily="18" charset="0"/>
                <a:cs typeface="Times New Roman" pitchFamily="18" charset="0"/>
              </a:rPr>
              <a:t>ң </a:t>
            </a:r>
            <a:r>
              <a:rPr lang="en-US" altLang="ru-RU" sz="3600" b="1" dirty="0" smtClean="0">
                <a:latin typeface="Times New Roman" pitchFamily="18" charset="0"/>
                <a:cs typeface="Times New Roman" pitchFamily="18" charset="0"/>
              </a:rPr>
              <a:t>экономикалық  мәні  мен  </a:t>
            </a:r>
            <a:r>
              <a:rPr lang="en-US" altLang="ru-RU" sz="3600" b="1" dirty="0" err="1" smtClean="0">
                <a:latin typeface="Times New Roman" pitchFamily="18" charset="0"/>
                <a:cs typeface="Times New Roman" pitchFamily="18" charset="0"/>
              </a:rPr>
              <a:t>мазмұны</a:t>
            </a:r>
            <a:endParaRPr lang="ru-RU" altLang="ru-RU" sz="3600" dirty="0" smtClean="0">
              <a:latin typeface="Times New Roman" pitchFamily="18" charset="0"/>
              <a:cs typeface="Times New Roman" pitchFamily="18" charset="0"/>
            </a:endParaRPr>
          </a:p>
          <a:p>
            <a:endParaRPr lang="ru-RU" altLang="ru-RU" sz="3600" dirty="0" smtClean="0">
              <a:latin typeface="Times New Roman" pitchFamily="18" charset="0"/>
              <a:cs typeface="Times New Roman" pitchFamily="18" charset="0"/>
            </a:endParaRPr>
          </a:p>
          <a:p>
            <a:pPr marL="0" lvl="1"/>
            <a:r>
              <a:rPr lang="ru-RU" altLang="ru-RU" sz="3600" b="1" dirty="0" smtClean="0">
                <a:latin typeface="Times New Roman" pitchFamily="18" charset="0"/>
                <a:cs typeface="Times New Roman" pitchFamily="18" charset="0"/>
              </a:rPr>
              <a:t>2. </a:t>
            </a:r>
            <a:r>
              <a:rPr lang="kk-KZ" altLang="ru-RU" sz="3600" b="1" dirty="0" smtClean="0">
                <a:latin typeface="Times New Roman" pitchFamily="18" charset="0"/>
                <a:cs typeface="Times New Roman" pitchFamily="18" charset="0"/>
              </a:rPr>
              <a:t>Салық механизмі және салық салу қағидалары</a:t>
            </a:r>
            <a:endParaRPr lang="ru-RU" altLang="ru-RU"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005530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3771" y="971550"/>
            <a:ext cx="10189029" cy="5262979"/>
          </a:xfrm>
          <a:prstGeom prst="rect">
            <a:avLst/>
          </a:prstGeom>
          <a:noFill/>
        </p:spPr>
        <p:txBody>
          <a:bodyPr wrap="square" rtlCol="0">
            <a:spAutoFit/>
          </a:bodyPr>
          <a:lstStyle/>
          <a:p>
            <a:pPr indent="360363" algn="just"/>
            <a:r>
              <a:rPr lang="en-US" altLang="ru-RU" sz="2400" b="1" dirty="0" smtClean="0">
                <a:latin typeface="Times New Roman" pitchFamily="18" charset="0"/>
                <a:cs typeface="Times New Roman" pitchFamily="18" charset="0"/>
              </a:rPr>
              <a:t>Салықтар</a:t>
            </a:r>
            <a:r>
              <a:rPr lang="en-US" altLang="ru-RU" sz="2400" dirty="0" smtClean="0">
                <a:latin typeface="Times New Roman" pitchFamily="18" charset="0"/>
                <a:cs typeface="Times New Roman" pitchFamily="18" charset="0"/>
              </a:rPr>
              <a:t> дегеніміз  мемлекеттік бюджетке заңды және жеке тұлғалардан белгілі бір мөлшерде және мерзімде </a:t>
            </a:r>
            <a:r>
              <a:rPr lang="en-US" altLang="ru-RU" sz="2400" dirty="0" err="1" smtClean="0">
                <a:latin typeface="Times New Roman" pitchFamily="18" charset="0"/>
                <a:cs typeface="Times New Roman" pitchFamily="18" charset="0"/>
              </a:rPr>
              <a:t>түсетін</a:t>
            </a:r>
            <a:r>
              <a:rPr lang="en-US" altLang="ru-RU" sz="2400" dirty="0" smtClean="0">
                <a:latin typeface="Times New Roman" pitchFamily="18" charset="0"/>
                <a:cs typeface="Times New Roman" pitchFamily="18" charset="0"/>
              </a:rPr>
              <a:t> </a:t>
            </a:r>
            <a:r>
              <a:rPr lang="en-US" altLang="ru-RU" sz="2400" dirty="0" err="1" smtClean="0">
                <a:latin typeface="Times New Roman" pitchFamily="18" charset="0"/>
                <a:cs typeface="Times New Roman" pitchFamily="18" charset="0"/>
              </a:rPr>
              <a:t>міндетті</a:t>
            </a:r>
            <a:r>
              <a:rPr lang="en-US" altLang="ru-RU" sz="2400" dirty="0" smtClean="0">
                <a:latin typeface="Times New Roman" pitchFamily="18" charset="0"/>
                <a:cs typeface="Times New Roman" pitchFamily="18" charset="0"/>
              </a:rPr>
              <a:t> </a:t>
            </a:r>
            <a:r>
              <a:rPr lang="en-US" altLang="ru-RU" sz="2400" dirty="0" err="1" smtClean="0">
                <a:latin typeface="Times New Roman" pitchFamily="18" charset="0"/>
                <a:cs typeface="Times New Roman" pitchFamily="18" charset="0"/>
              </a:rPr>
              <a:t>төлемдер</a:t>
            </a:r>
            <a:r>
              <a:rPr lang="en-US" altLang="ru-RU" sz="2400" dirty="0" smtClean="0">
                <a:latin typeface="Times New Roman" pitchFamily="18" charset="0"/>
                <a:cs typeface="Times New Roman" pitchFamily="18" charset="0"/>
              </a:rPr>
              <a:t> </a:t>
            </a:r>
            <a:r>
              <a:rPr lang="en-US" altLang="ru-RU" sz="2400" dirty="0" err="1" smtClean="0">
                <a:latin typeface="Times New Roman" pitchFamily="18" charset="0"/>
                <a:cs typeface="Times New Roman" pitchFamily="18" charset="0"/>
              </a:rPr>
              <a:t>болып</a:t>
            </a:r>
            <a:r>
              <a:rPr lang="en-US" altLang="ru-RU" sz="2400" dirty="0" smtClean="0">
                <a:latin typeface="Times New Roman" pitchFamily="18" charset="0"/>
                <a:cs typeface="Times New Roman" pitchFamily="18" charset="0"/>
              </a:rPr>
              <a:t> </a:t>
            </a:r>
            <a:r>
              <a:rPr lang="en-US" altLang="ru-RU" sz="2400" dirty="0" err="1" smtClean="0">
                <a:latin typeface="Times New Roman" pitchFamily="18" charset="0"/>
                <a:cs typeface="Times New Roman" pitchFamily="18" charset="0"/>
              </a:rPr>
              <a:t>табылады</a:t>
            </a:r>
            <a:r>
              <a:rPr lang="en-US" altLang="ru-RU" sz="2400" dirty="0" smtClean="0">
                <a:latin typeface="Times New Roman" pitchFamily="18" charset="0"/>
                <a:cs typeface="Times New Roman" pitchFamily="18" charset="0"/>
              </a:rPr>
              <a:t>. </a:t>
            </a:r>
            <a:endParaRPr lang="ru-RU" altLang="ru-RU" sz="2400" dirty="0" smtClean="0">
              <a:latin typeface="Times New Roman" pitchFamily="18" charset="0"/>
              <a:cs typeface="Times New Roman" pitchFamily="18" charset="0"/>
            </a:endParaRPr>
          </a:p>
          <a:p>
            <a:pPr indent="360363" algn="just"/>
            <a:r>
              <a:rPr lang="en-US" altLang="ru-RU" sz="2400" b="1" dirty="0" smtClean="0">
                <a:latin typeface="Times New Roman" pitchFamily="18" charset="0"/>
                <a:cs typeface="Times New Roman" pitchFamily="18" charset="0"/>
              </a:rPr>
              <a:t>Салықтардың экономикалық мәні мынада: </a:t>
            </a:r>
            <a:endParaRPr lang="ru-RU" altLang="ru-RU" sz="2400" b="1" dirty="0" smtClean="0">
              <a:latin typeface="Times New Roman" pitchFamily="18" charset="0"/>
              <a:cs typeface="Times New Roman" pitchFamily="18" charset="0"/>
            </a:endParaRPr>
          </a:p>
          <a:p>
            <a:pPr indent="360363" algn="just"/>
            <a:r>
              <a:rPr lang="ru-RU" altLang="ru-RU" sz="2400" dirty="0" smtClean="0">
                <a:latin typeface="Times New Roman" pitchFamily="18" charset="0"/>
                <a:cs typeface="Times New Roman" pitchFamily="18" charset="0"/>
              </a:rPr>
              <a:t>- </a:t>
            </a:r>
            <a:r>
              <a:rPr lang="en-US" altLang="ru-RU" sz="2400" b="1" dirty="0" smtClean="0">
                <a:latin typeface="Times New Roman" pitchFamily="18" charset="0"/>
                <a:cs typeface="Times New Roman" pitchFamily="18" charset="0"/>
              </a:rPr>
              <a:t>біріншіден, </a:t>
            </a:r>
            <a:r>
              <a:rPr lang="en-US" altLang="ru-RU" sz="2400" dirty="0" smtClean="0">
                <a:latin typeface="Times New Roman" pitchFamily="18" charset="0"/>
                <a:cs typeface="Times New Roman" pitchFamily="18" charset="0"/>
              </a:rPr>
              <a:t>салықтар,  шаруашылық жүргізуші субъектілер мен халық табысының қалыптасуындағы қаржылық қатынастардың бір бөлігін көрсетеді; </a:t>
            </a:r>
            <a:endParaRPr lang="ru-RU" altLang="ru-RU" sz="2400" dirty="0" smtClean="0">
              <a:latin typeface="Times New Roman" pitchFamily="18" charset="0"/>
              <a:cs typeface="Times New Roman" pitchFamily="18" charset="0"/>
            </a:endParaRPr>
          </a:p>
          <a:p>
            <a:pPr indent="360363" algn="just"/>
            <a:r>
              <a:rPr lang="ru-RU" altLang="ru-RU" sz="2400" dirty="0" smtClean="0">
                <a:latin typeface="Times New Roman" pitchFamily="18" charset="0"/>
                <a:cs typeface="Times New Roman" pitchFamily="18" charset="0"/>
              </a:rPr>
              <a:t>- </a:t>
            </a:r>
            <a:r>
              <a:rPr lang="en-US" altLang="ru-RU" sz="2400" b="1" dirty="0" smtClean="0">
                <a:latin typeface="Times New Roman" pitchFamily="18" charset="0"/>
                <a:cs typeface="Times New Roman" pitchFamily="18" charset="0"/>
              </a:rPr>
              <a:t>екіншіден, </a:t>
            </a:r>
            <a:r>
              <a:rPr lang="en-US" altLang="ru-RU" sz="2400" dirty="0" smtClean="0">
                <a:latin typeface="Times New Roman" pitchFamily="18" charset="0"/>
                <a:cs typeface="Times New Roman" pitchFamily="18" charset="0"/>
              </a:rPr>
              <a:t>шаруашылық жүргізуші субъектілер мен халық табысының белгілі бір мөлшерін мемлекет үлесіне жинақтап, жиынтықтаудың қаржылық қатынастарын көрсетеді. </a:t>
            </a:r>
            <a:endParaRPr lang="ru-RU" altLang="ru-RU" sz="2400" dirty="0" smtClean="0">
              <a:latin typeface="Times New Roman" pitchFamily="18" charset="0"/>
              <a:cs typeface="Times New Roman" pitchFamily="18" charset="0"/>
            </a:endParaRPr>
          </a:p>
          <a:p>
            <a:pPr indent="360363" algn="just"/>
            <a:r>
              <a:rPr lang="kk-KZ" altLang="ru-RU" sz="2400" dirty="0" smtClean="0">
                <a:latin typeface="Times New Roman" pitchFamily="18" charset="0"/>
                <a:cs typeface="Times New Roman" pitchFamily="18" charset="0"/>
              </a:rPr>
              <a:t>Салық салудың </a:t>
            </a:r>
            <a:r>
              <a:rPr lang="kk-KZ" altLang="ru-RU" sz="2400" b="1" dirty="0" smtClean="0">
                <a:latin typeface="Times New Roman" pitchFamily="18" charset="0"/>
                <a:cs typeface="Times New Roman" pitchFamily="18" charset="0"/>
              </a:rPr>
              <a:t>әдістері</a:t>
            </a:r>
            <a:r>
              <a:rPr lang="kk-KZ" altLang="ru-RU" sz="2400" dirty="0" smtClean="0">
                <a:latin typeface="Times New Roman" pitchFamily="18" charset="0"/>
                <a:cs typeface="Times New Roman" pitchFamily="18" charset="0"/>
              </a:rPr>
              <a:t> мен</a:t>
            </a:r>
            <a:r>
              <a:rPr lang="kk-KZ" altLang="ru-RU" sz="2400" b="1" dirty="0" smtClean="0">
                <a:latin typeface="Times New Roman" pitchFamily="18" charset="0"/>
                <a:cs typeface="Times New Roman" pitchFamily="18" charset="0"/>
              </a:rPr>
              <a:t> тәсілдерін </a:t>
            </a:r>
            <a:r>
              <a:rPr lang="kk-KZ" altLang="ru-RU" sz="2400" dirty="0" smtClean="0">
                <a:latin typeface="Times New Roman" pitchFamily="18" charset="0"/>
                <a:cs typeface="Times New Roman" pitchFamily="18" charset="0"/>
              </a:rPr>
              <a:t>үш үлкен кезеңге бөлуге болады. </a:t>
            </a:r>
          </a:p>
          <a:p>
            <a:pPr indent="360363" algn="just"/>
            <a:r>
              <a:rPr lang="kk-KZ" altLang="ru-RU" sz="2400" dirty="0" smtClean="0">
                <a:latin typeface="Times New Roman" pitchFamily="18" charset="0"/>
                <a:cs typeface="Times New Roman" pitchFamily="18" charset="0"/>
              </a:rPr>
              <a:t>Бірінші кезеңде көне дүниеден орта ғасырға дейін мемлекеттің қаржылық аппараты болмаған. Ол тек жалпы қаражатты ғана анықтады.</a:t>
            </a:r>
            <a:endParaRPr lang="ru-RU" altLang="ru-RU" sz="2400" dirty="0" smtClean="0">
              <a:latin typeface="Times New Roman" pitchFamily="18" charset="0"/>
              <a:cs typeface="Times New Roman" pitchFamily="18" charset="0"/>
            </a:endParaRPr>
          </a:p>
          <a:p>
            <a:pPr indent="215900" algn="just">
              <a:tabLst>
                <a:tab pos="4231005" algn="l"/>
              </a:tabLst>
            </a:pPr>
            <a:endParaRPr lang="ru-RU" sz="2400" dirty="0">
              <a:effectLst/>
            </a:endParaRPr>
          </a:p>
        </p:txBody>
      </p:sp>
    </p:spTree>
    <p:extLst>
      <p:ext uri="{BB962C8B-B14F-4D97-AF65-F5344CB8AC3E}">
        <p14:creationId xmlns:p14="http://schemas.microsoft.com/office/powerpoint/2010/main" val="2423809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1227908"/>
            <a:ext cx="10480431" cy="4801314"/>
          </a:xfrm>
          <a:prstGeom prst="rect">
            <a:avLst/>
          </a:prstGeom>
          <a:noFill/>
        </p:spPr>
        <p:txBody>
          <a:bodyPr wrap="square" rtlCol="0">
            <a:spAutoFit/>
          </a:bodyPr>
          <a:lstStyle/>
          <a:p>
            <a:pPr indent="360363"/>
            <a:r>
              <a:rPr lang="kk-KZ" altLang="ru-RU" sz="2200" b="1" dirty="0" smtClean="0">
                <a:latin typeface="Times New Roman" pitchFamily="18" charset="0"/>
                <a:cs typeface="Times New Roman" pitchFamily="18" charset="0"/>
              </a:rPr>
              <a:t>Екінші кезеңде  </a:t>
            </a:r>
            <a:r>
              <a:rPr lang="kk-KZ" altLang="ru-RU" sz="2200" dirty="0" smtClean="0">
                <a:latin typeface="Times New Roman" pitchFamily="18" charset="0"/>
                <a:cs typeface="Times New Roman" pitchFamily="18" charset="0"/>
              </a:rPr>
              <a:t>- (XVІ –XІX ғғ басы)  әлемде мемлекеттік мекемелер желісі қалыптаса бастады. Мемлекет қызметтің бір бөлігін өзіне алды: алымның квотасын орнатты, салықтарды жинау үрдісін  бақылауға алды.</a:t>
            </a:r>
            <a:endParaRPr lang="ru-RU" altLang="ru-RU" sz="2200" dirty="0" smtClean="0">
              <a:latin typeface="Times New Roman" pitchFamily="18" charset="0"/>
              <a:cs typeface="Times New Roman" pitchFamily="18" charset="0"/>
            </a:endParaRPr>
          </a:p>
          <a:p>
            <a:pPr indent="360363"/>
            <a:r>
              <a:rPr lang="kk-KZ" altLang="ru-RU" sz="2200" b="1" dirty="0" smtClean="0">
                <a:latin typeface="Times New Roman" pitchFamily="18" charset="0"/>
                <a:cs typeface="Times New Roman" pitchFamily="18" charset="0"/>
              </a:rPr>
              <a:t>Үшінші кезең </a:t>
            </a:r>
            <a:r>
              <a:rPr lang="kk-KZ" altLang="ru-RU" sz="2200" dirty="0" smtClean="0">
                <a:latin typeface="Times New Roman" pitchFamily="18" charset="0"/>
                <a:cs typeface="Times New Roman" pitchFamily="18" charset="0"/>
              </a:rPr>
              <a:t>– салық салу және оны бекітумен байланысты барлық қызметтерді мемлекет өз қолына алды. Аймақтық билік органдары мемлекеттің көмекшісі ролінде болды. </a:t>
            </a:r>
          </a:p>
          <a:p>
            <a:pPr indent="360363" algn="just"/>
            <a:r>
              <a:rPr lang="kk-KZ" altLang="ru-RU" sz="2200" dirty="0" smtClean="0">
                <a:latin typeface="Times New Roman" pitchFamily="18" charset="0"/>
                <a:cs typeface="Times New Roman" pitchFamily="18" charset="0"/>
              </a:rPr>
              <a:t>Салықтың экономикалық мазмұны олардың негізгі</a:t>
            </a:r>
            <a:r>
              <a:rPr lang="kk-KZ" altLang="ru-RU" sz="2200" b="1" dirty="0" smtClean="0">
                <a:latin typeface="Times New Roman" pitchFamily="18" charset="0"/>
                <a:cs typeface="Times New Roman" pitchFamily="18" charset="0"/>
              </a:rPr>
              <a:t> функцияларымен </a:t>
            </a:r>
            <a:r>
              <a:rPr lang="kk-KZ" altLang="ru-RU" sz="2200" dirty="0" smtClean="0">
                <a:latin typeface="Times New Roman" pitchFamily="18" charset="0"/>
                <a:cs typeface="Times New Roman" pitchFamily="18" charset="0"/>
              </a:rPr>
              <a:t>сипатталады. Салықтың ең негізгі функциясы болып – </a:t>
            </a:r>
            <a:r>
              <a:rPr lang="kk-KZ" altLang="ru-RU" sz="2200" b="1" dirty="0" smtClean="0">
                <a:latin typeface="Times New Roman" pitchFamily="18" charset="0"/>
                <a:cs typeface="Times New Roman" pitchFamily="18" charset="0"/>
              </a:rPr>
              <a:t>фискалдық </a:t>
            </a:r>
            <a:r>
              <a:rPr lang="kk-KZ" altLang="ru-RU" sz="2200" dirty="0" smtClean="0">
                <a:latin typeface="Times New Roman" pitchFamily="18" charset="0"/>
                <a:cs typeface="Times New Roman" pitchFamily="18" charset="0"/>
              </a:rPr>
              <a:t>саналады. </a:t>
            </a:r>
          </a:p>
          <a:p>
            <a:pPr indent="360363" algn="just"/>
            <a:r>
              <a:rPr lang="kk-KZ" altLang="ru-RU" sz="2200" dirty="0" smtClean="0">
                <a:latin typeface="Times New Roman" pitchFamily="18" charset="0"/>
                <a:cs typeface="Times New Roman" pitchFamily="18" charset="0"/>
              </a:rPr>
              <a:t>Салықтың </a:t>
            </a:r>
            <a:r>
              <a:rPr lang="kk-KZ" altLang="ru-RU" sz="2200" b="1" dirty="0" smtClean="0">
                <a:latin typeface="Times New Roman" pitchFamily="18" charset="0"/>
                <a:cs typeface="Times New Roman" pitchFamily="18" charset="0"/>
              </a:rPr>
              <a:t>реттеуші</a:t>
            </a:r>
            <a:r>
              <a:rPr lang="kk-KZ" altLang="ru-RU" sz="2200" dirty="0" smtClean="0">
                <a:latin typeface="Times New Roman" pitchFamily="18" charset="0"/>
                <a:cs typeface="Times New Roman" pitchFamily="18" charset="0"/>
              </a:rPr>
              <a:t> функциясы, олардың ұдайы өндіріс процесінің серпініне және көлеміне ықпал етуімен ерекшелінеді. </a:t>
            </a:r>
          </a:p>
          <a:p>
            <a:pPr indent="360363" algn="just"/>
            <a:r>
              <a:rPr lang="kk-KZ" altLang="ru-RU" sz="2200" dirty="0" smtClean="0">
                <a:latin typeface="Times New Roman" pitchFamily="18" charset="0"/>
                <a:cs typeface="Times New Roman" pitchFamily="18" charset="0"/>
              </a:rPr>
              <a:t>Салықтың </a:t>
            </a:r>
            <a:r>
              <a:rPr lang="kk-KZ" altLang="ru-RU" sz="2200" b="1" dirty="0" smtClean="0">
                <a:latin typeface="Times New Roman" pitchFamily="18" charset="0"/>
                <a:cs typeface="Times New Roman" pitchFamily="18" charset="0"/>
              </a:rPr>
              <a:t>ынталандырушы </a:t>
            </a:r>
            <a:r>
              <a:rPr lang="kk-KZ" altLang="ru-RU" sz="2200" dirty="0" smtClean="0">
                <a:latin typeface="Times New Roman" pitchFamily="18" charset="0"/>
                <a:cs typeface="Times New Roman" pitchFamily="18" charset="0"/>
              </a:rPr>
              <a:t>функциясы, экономиканың жеке субъектілеріне салық салудың ерекше тәртібін (жеңілдетілген және қарапайымдатылған) қолдануымен байланысты.</a:t>
            </a:r>
            <a:endParaRPr lang="ru-RU" altLang="ru-RU" sz="2200" dirty="0" smtClean="0">
              <a:latin typeface="Times New Roman" pitchFamily="18" charset="0"/>
              <a:cs typeface="Times New Roman" pitchFamily="18" charset="0"/>
            </a:endParaRPr>
          </a:p>
          <a:p>
            <a:pPr algn="just">
              <a:tabLst>
                <a:tab pos="4231005" algn="l"/>
              </a:tabLst>
            </a:pPr>
            <a:endParaRPr lang="ru-RU" sz="2000" dirty="0">
              <a:effectLst/>
            </a:endParaRPr>
          </a:p>
        </p:txBody>
      </p:sp>
    </p:spTree>
    <p:extLst>
      <p:ext uri="{BB962C8B-B14F-4D97-AF65-F5344CB8AC3E}">
        <p14:creationId xmlns:p14="http://schemas.microsoft.com/office/powerpoint/2010/main" val="275135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6651" y="668214"/>
            <a:ext cx="10621611" cy="5016758"/>
          </a:xfrm>
          <a:prstGeom prst="rect">
            <a:avLst/>
          </a:prstGeom>
          <a:noFill/>
        </p:spPr>
        <p:txBody>
          <a:bodyPr wrap="square" rtlCol="0">
            <a:spAutoFit/>
          </a:bodyPr>
          <a:lstStyle/>
          <a:p>
            <a:pPr indent="360363" algn="just">
              <a:defRPr/>
            </a:pPr>
            <a:r>
              <a:rPr lang="kk-KZ" sz="2000" dirty="0" smtClean="0">
                <a:latin typeface="Times New Roman" pitchFamily="18" charset="0"/>
                <a:cs typeface="Times New Roman" pitchFamily="18" charset="0"/>
              </a:rPr>
              <a:t>Салық, сондай-ақ экономиканың жағдайын тексеретін бақылау функциясын да атқарады. Бюджетке салықтардың түспеуі (уақытында келіп түспеген ақшалай төлемдер мен олардың жиналмаған сомасының есеп айырысу көлеміне қарсылығы) өндірісті ұйымдастыру мен басқаруға, тауар айналымының қалыптасуына, ақша-несие жүйесіне, әсіресе әлеуметтік саясатты жүргізуіге күрделі кедергісін тигізеді. </a:t>
            </a:r>
          </a:p>
          <a:p>
            <a:pPr indent="360363" algn="just">
              <a:defRPr/>
            </a:pPr>
            <a:r>
              <a:rPr lang="kk-KZ" sz="2000" dirty="0" smtClean="0">
                <a:latin typeface="Times New Roman" pitchFamily="18" charset="0"/>
                <a:cs typeface="Times New Roman" pitchFamily="18" charset="0"/>
              </a:rPr>
              <a:t>Нарықтық экономиканың қалыптасу кезеңінде салық салу саясатының негізгі бағыты  – салық жүйесін құру және оның тиімді қызмет етуіне мүмкіншілік беретін салық механизмін іске асыру. </a:t>
            </a:r>
          </a:p>
          <a:p>
            <a:pPr indent="360363" algn="just">
              <a:defRPr/>
            </a:pPr>
            <a:r>
              <a:rPr lang="kk-KZ" sz="2000" b="1" dirty="0" smtClean="0">
                <a:latin typeface="Times New Roman" pitchFamily="18" charset="0"/>
                <a:cs typeface="Times New Roman" pitchFamily="18" charset="0"/>
              </a:rPr>
              <a:t>Салықтық механизм </a:t>
            </a:r>
            <a:r>
              <a:rPr lang="kk-KZ" sz="2000" dirty="0" smtClean="0">
                <a:latin typeface="Times New Roman" pitchFamily="18" charset="0"/>
                <a:cs typeface="Times New Roman" pitchFamily="18" charset="0"/>
              </a:rPr>
              <a:t>– бұл салықтық құқық қатынастары (салықтық жоспарлау) субъектілерінің жоспарлы, нақты орындалған, болжамдық салық міндеттерін бағалауын, белгіленуін, ынталандырушы сипаты ретінде мемлекет бюджетінің орындау барысында ағымдағы араласудың ғылыми – негізделген шаралардың қабылдануын (салықтық реттеу) және салық заңының (салықтық бақылау) нормаларының бұзылуы кезінде әсер ету шараларының санкцияларын анықтайтын, мемлекеттің заң актілерінің барлық арсеналдарының айрықша құқықтық нормаларымен регламенттелетін өзара әрекет ететін үш қаржылық – бюджеттік саланың кешені.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82588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01337" y="562708"/>
            <a:ext cx="10933109" cy="5324535"/>
          </a:xfrm>
          <a:prstGeom prst="rect">
            <a:avLst/>
          </a:prstGeom>
          <a:noFill/>
        </p:spPr>
        <p:txBody>
          <a:bodyPr wrap="square" rtlCol="0">
            <a:spAutoFit/>
          </a:bodyPr>
          <a:lstStyle/>
          <a:p>
            <a:pPr indent="360363">
              <a:defRPr/>
            </a:pPr>
            <a:r>
              <a:rPr lang="kk-KZ" sz="2000" b="1" dirty="0" smtClean="0">
                <a:latin typeface="Times New Roman" pitchFamily="18" charset="0"/>
                <a:cs typeface="Times New Roman" pitchFamily="18" charset="0"/>
              </a:rPr>
              <a:t>Салық  механизмі де белгілі бір салық элементтерінен тұрады.</a:t>
            </a:r>
          </a:p>
          <a:p>
            <a:pPr indent="360363">
              <a:defRPr/>
            </a:pPr>
            <a:endParaRPr lang="ru-RU" sz="2000" b="1" dirty="0" smtClean="0">
              <a:latin typeface="Times New Roman" pitchFamily="18" charset="0"/>
              <a:cs typeface="Times New Roman" pitchFamily="18" charset="0"/>
            </a:endParaRPr>
          </a:p>
          <a:p>
            <a:pPr indent="360363">
              <a:defRPr/>
            </a:pPr>
            <a:r>
              <a:rPr lang="en-US" sz="2000" b="1" dirty="0" smtClean="0">
                <a:latin typeface="Times New Roman" pitchFamily="18" charset="0"/>
                <a:cs typeface="Times New Roman" pitchFamily="18" charset="0"/>
              </a:rPr>
              <a:t>Салық салу элементтері мыналар: </a:t>
            </a:r>
            <a:endParaRPr lang="ru-RU" sz="2000" b="1"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субъект;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объект;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көзі;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ставкасы;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өлшем бірлігі;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оклады;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жеңілдіктері;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төлеу мерзімі мен тәртібі;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төлеушінің және салық қызметі органдарының құқықтары мен міндеттері;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төлеуін бақылау; </a:t>
            </a:r>
            <a:endParaRPr lang="ru-RU" sz="2000" dirty="0" smtClean="0">
              <a:latin typeface="Times New Roman" pitchFamily="18" charset="0"/>
              <a:cs typeface="Times New Roman" pitchFamily="18" charset="0"/>
            </a:endParaRPr>
          </a:p>
          <a:p>
            <a:pPr indent="360363">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салықтық жазалау шаралары. </a:t>
            </a:r>
            <a:endParaRPr lang="ru-RU" sz="2000" dirty="0" smtClean="0">
              <a:latin typeface="Times New Roman" pitchFamily="18" charset="0"/>
              <a:cs typeface="Times New Roman" pitchFamily="18" charset="0"/>
            </a:endParaRPr>
          </a:p>
          <a:p>
            <a:pPr indent="360363">
              <a:defRPr/>
            </a:pPr>
            <a:r>
              <a:rPr lang="ru-RU" sz="2000" b="1" dirty="0" smtClean="0">
                <a:latin typeface="Times New Roman" pitchFamily="18" charset="0"/>
                <a:cs typeface="Times New Roman" pitchFamily="18" charset="0"/>
              </a:rPr>
              <a:t>Осы элементтерге жеке-жеке тоқталатын болсақ: </a:t>
            </a:r>
          </a:p>
          <a:p>
            <a:pPr indent="360363">
              <a:defRPr/>
            </a:pPr>
            <a:r>
              <a:rPr lang="ru-RU" sz="2000" b="1" dirty="0" smtClean="0">
                <a:latin typeface="Times New Roman" pitchFamily="18" charset="0"/>
                <a:cs typeface="Times New Roman" pitchFamily="18" charset="0"/>
              </a:rPr>
              <a:t>Салық төлеуші </a:t>
            </a:r>
            <a:r>
              <a:rPr lang="ru-RU" sz="2000" dirty="0" smtClean="0">
                <a:latin typeface="Times New Roman" pitchFamily="18" charset="0"/>
                <a:cs typeface="Times New Roman" pitchFamily="18" charset="0"/>
              </a:rPr>
              <a:t>(субъект) салықты және бюджетке төленетін басқа да   міндетті төлемдерді төлеу жөніндегі заңды міндеті бар тұлға.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47732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3771" y="720969"/>
            <a:ext cx="10136275" cy="5262979"/>
          </a:xfrm>
          <a:prstGeom prst="rect">
            <a:avLst/>
          </a:prstGeom>
          <a:noFill/>
        </p:spPr>
        <p:txBody>
          <a:bodyPr wrap="square" rtlCol="0">
            <a:spAutoFit/>
          </a:bodyPr>
          <a:lstStyle/>
          <a:p>
            <a:pPr indent="360363" algn="just"/>
            <a:endParaRPr lang="ru-RU" altLang="ru-RU" sz="2400" b="1" dirty="0" smtClean="0">
              <a:latin typeface="Times New Roman" pitchFamily="18" charset="0"/>
              <a:cs typeface="Times New Roman" pitchFamily="18" charset="0"/>
            </a:endParaRPr>
          </a:p>
          <a:p>
            <a:pPr indent="360363" algn="just"/>
            <a:r>
              <a:rPr lang="en-US" altLang="ru-RU" sz="2400" b="1" dirty="0" smtClean="0">
                <a:latin typeface="Times New Roman" pitchFamily="18" charset="0"/>
                <a:cs typeface="Times New Roman" pitchFamily="18" charset="0"/>
              </a:rPr>
              <a:t>Қазақстанда салық төлеушілер: </a:t>
            </a:r>
            <a:endParaRPr lang="ru-RU" altLang="ru-RU" sz="2400" b="1" dirty="0" smtClean="0">
              <a:latin typeface="Times New Roman" pitchFamily="18" charset="0"/>
              <a:cs typeface="Times New Roman" pitchFamily="18" charset="0"/>
            </a:endParaRPr>
          </a:p>
          <a:p>
            <a:pPr indent="360363" algn="just"/>
            <a:r>
              <a:rPr lang="ru-RU" altLang="ru-RU" sz="2400" dirty="0" smtClean="0">
                <a:latin typeface="Times New Roman" pitchFamily="18" charset="0"/>
                <a:cs typeface="Times New Roman" pitchFamily="18" charset="0"/>
              </a:rPr>
              <a:t>- резидент және резидент емес заңды тұлғалар;</a:t>
            </a:r>
          </a:p>
          <a:p>
            <a:pPr indent="360363" algn="just"/>
            <a:r>
              <a:rPr lang="ru-RU" altLang="ru-RU" sz="2400" dirty="0" smtClean="0">
                <a:latin typeface="Times New Roman" pitchFamily="18" charset="0"/>
                <a:cs typeface="Times New Roman" pitchFamily="18" charset="0"/>
              </a:rPr>
              <a:t>- Қазақстан Республикасының азаматтары, </a:t>
            </a:r>
            <a:r>
              <a:rPr lang="ru-RU" altLang="ru-RU" sz="2400" dirty="0" err="1" smtClean="0">
                <a:latin typeface="Times New Roman" pitchFamily="18" charset="0"/>
                <a:cs typeface="Times New Roman" pitchFamily="18" charset="0"/>
              </a:rPr>
              <a:t>шетел</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азаматтары</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және азаматтығы жоқ адамдар</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болып</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жіктеледі</a:t>
            </a:r>
            <a:r>
              <a:rPr lang="ru-RU" altLang="ru-RU" sz="2400" dirty="0" smtClean="0">
                <a:latin typeface="Times New Roman" pitchFamily="18" charset="0"/>
                <a:cs typeface="Times New Roman" pitchFamily="18" charset="0"/>
              </a:rPr>
              <a:t>. </a:t>
            </a:r>
          </a:p>
          <a:p>
            <a:pPr indent="360363" algn="just"/>
            <a:r>
              <a:rPr lang="ru-RU" altLang="ru-RU" sz="2400" b="1" dirty="0" err="1" smtClean="0">
                <a:latin typeface="Times New Roman" pitchFamily="18" charset="0"/>
                <a:cs typeface="Times New Roman" pitchFamily="18" charset="0"/>
              </a:rPr>
              <a:t>Салық объектісі</a:t>
            </a:r>
            <a:r>
              <a:rPr lang="ru-RU" altLang="ru-RU" sz="2400" b="1" dirty="0" smtClean="0">
                <a:latin typeface="Times New Roman" pitchFamily="18" charset="0"/>
                <a:cs typeface="Times New Roman" pitchFamily="18" charset="0"/>
              </a:rPr>
              <a:t> </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заң жүзінде негізделген</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салық салуға негіз</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болатын</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табыс</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мүлік, қызмет көрсету, ақшалай операциялар</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және </a:t>
            </a:r>
            <a:r>
              <a:rPr lang="ru-RU" altLang="ru-RU" sz="2400" dirty="0" smtClean="0">
                <a:latin typeface="Times New Roman" pitchFamily="18" charset="0"/>
                <a:cs typeface="Times New Roman" pitchFamily="18" charset="0"/>
              </a:rPr>
              <a:t>т.б. </a:t>
            </a:r>
            <a:r>
              <a:rPr lang="ru-RU" altLang="ru-RU" sz="2400" dirty="0" err="1" smtClean="0">
                <a:latin typeface="Times New Roman" pitchFamily="18" charset="0"/>
                <a:cs typeface="Times New Roman" pitchFamily="18" charset="0"/>
              </a:rPr>
              <a:t>көптеген тауарлық-материалдық игіліктер</a:t>
            </a:r>
            <a:r>
              <a:rPr lang="ru-RU" altLang="ru-RU" sz="2400" dirty="0" smtClean="0">
                <a:latin typeface="Times New Roman" pitchFamily="18" charset="0"/>
                <a:cs typeface="Times New Roman" pitchFamily="18" charset="0"/>
              </a:rPr>
              <a:t>. </a:t>
            </a:r>
          </a:p>
          <a:p>
            <a:pPr indent="360363" algn="just"/>
            <a:r>
              <a:rPr lang="ru-RU" altLang="ru-RU" sz="2400" b="1" dirty="0" err="1" smtClean="0">
                <a:latin typeface="Times New Roman" pitchFamily="18" charset="0"/>
                <a:cs typeface="Times New Roman" pitchFamily="18" charset="0"/>
              </a:rPr>
              <a:t>Салық көзі </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салық салынатын</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табыс</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Салық салынатын</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табыс</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жылдық жиынтық табыс</a:t>
            </a:r>
            <a:r>
              <a:rPr lang="ru-RU" altLang="ru-RU" sz="2400" dirty="0" smtClean="0">
                <a:latin typeface="Times New Roman" pitchFamily="18" charset="0"/>
                <a:cs typeface="Times New Roman" pitchFamily="18" charset="0"/>
              </a:rPr>
              <a:t> пен </a:t>
            </a:r>
            <a:r>
              <a:rPr lang="ru-RU" altLang="ru-RU" sz="2400" dirty="0" err="1" smtClean="0">
                <a:latin typeface="Times New Roman" pitchFamily="18" charset="0"/>
                <a:cs typeface="Times New Roman" pitchFamily="18" charset="0"/>
              </a:rPr>
              <a:t>шегерімдердің айырмасы</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ретінде</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анықталады</a:t>
            </a:r>
            <a:r>
              <a:rPr lang="ru-RU" altLang="ru-RU" sz="2400" dirty="0" smtClean="0">
                <a:latin typeface="Times New Roman" pitchFamily="18" charset="0"/>
                <a:cs typeface="Times New Roman" pitchFamily="18" charset="0"/>
              </a:rPr>
              <a:t>. </a:t>
            </a:r>
          </a:p>
          <a:p>
            <a:pPr indent="360363" algn="just"/>
            <a:r>
              <a:rPr lang="ru-RU" altLang="ru-RU" sz="2400" b="1" dirty="0" err="1" smtClean="0">
                <a:latin typeface="Times New Roman" pitchFamily="18" charset="0"/>
                <a:cs typeface="Times New Roman" pitchFamily="18" charset="0"/>
              </a:rPr>
              <a:t>Салық ставкасы</a:t>
            </a:r>
            <a:r>
              <a:rPr lang="ru-RU" altLang="ru-RU" sz="2400" b="1" dirty="0" smtClean="0">
                <a:latin typeface="Times New Roman" pitchFamily="18" charset="0"/>
                <a:cs typeface="Times New Roman" pitchFamily="18" charset="0"/>
              </a:rPr>
              <a:t> </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бір</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өлшем бірлігінен</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алынатын</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салық мөлшері.</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Ставкалар</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тұрақты немесе</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пайыз</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нысанында</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белгіленеді</a:t>
            </a:r>
            <a:r>
              <a:rPr lang="ru-RU" altLang="ru-RU" sz="2400" dirty="0" smtClean="0">
                <a:latin typeface="Times New Roman" pitchFamily="18" charset="0"/>
                <a:cs typeface="Times New Roman" pitchFamily="18" charset="0"/>
              </a:rPr>
              <a:t>. </a:t>
            </a:r>
          </a:p>
          <a:p>
            <a:pPr indent="360363" algn="just"/>
            <a:r>
              <a:rPr lang="ru-RU" altLang="ru-RU" sz="2400" dirty="0" err="1" smtClean="0">
                <a:latin typeface="Times New Roman" pitchFamily="18" charset="0"/>
                <a:cs typeface="Times New Roman" pitchFamily="18" charset="0"/>
              </a:rPr>
              <a:t>Пайыздық салық ставкасы</a:t>
            </a:r>
            <a:r>
              <a:rPr lang="ru-RU" altLang="ru-RU" sz="2400" dirty="0" smtClean="0">
                <a:latin typeface="Times New Roman" pitchFamily="18" charset="0"/>
                <a:cs typeface="Times New Roman" pitchFamily="18" charset="0"/>
              </a:rPr>
              <a:t> </a:t>
            </a:r>
            <a:r>
              <a:rPr lang="ru-RU" altLang="ru-RU" sz="2400" b="1" dirty="0" err="1" smtClean="0">
                <a:latin typeface="Times New Roman" pitchFamily="18" charset="0"/>
                <a:cs typeface="Times New Roman" pitchFamily="18" charset="0"/>
              </a:rPr>
              <a:t>прогрессивтік</a:t>
            </a:r>
            <a:r>
              <a:rPr lang="ru-RU" altLang="ru-RU" sz="2400" b="1" dirty="0" smtClean="0">
                <a:latin typeface="Times New Roman" pitchFamily="18" charset="0"/>
                <a:cs typeface="Times New Roman" pitchFamily="18" charset="0"/>
              </a:rPr>
              <a:t>, </a:t>
            </a:r>
            <a:r>
              <a:rPr lang="ru-RU" altLang="ru-RU" sz="2400" b="1" dirty="0" err="1" smtClean="0">
                <a:latin typeface="Times New Roman" pitchFamily="18" charset="0"/>
                <a:cs typeface="Times New Roman" pitchFamily="18" charset="0"/>
              </a:rPr>
              <a:t>регрессивтік</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және </a:t>
            </a:r>
            <a:r>
              <a:rPr lang="ru-RU" altLang="ru-RU" sz="2400" b="1" dirty="0" err="1" smtClean="0">
                <a:latin typeface="Times New Roman" pitchFamily="18" charset="0"/>
                <a:cs typeface="Times New Roman" pitchFamily="18" charset="0"/>
              </a:rPr>
              <a:t>пропорционалдық</a:t>
            </a:r>
            <a:r>
              <a:rPr lang="ru-RU" altLang="ru-RU" sz="2400" dirty="0" err="1" smtClean="0">
                <a:latin typeface="Times New Roman" pitchFamily="18" charset="0"/>
                <a:cs typeface="Times New Roman" pitchFamily="18" charset="0"/>
              </a:rPr>
              <a:t> (тұрақты</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болып</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бөлінеді.</a:t>
            </a:r>
            <a:r>
              <a:rPr lang="ru-RU" altLang="ru-RU" sz="2400" dirty="0" smtClean="0">
                <a:latin typeface="Times New Roman" pitchFamily="18" charset="0"/>
                <a:cs typeface="Times New Roman" pitchFamily="18" charset="0"/>
              </a:rPr>
              <a:t> </a:t>
            </a:r>
            <a:endParaRPr lang="ru-RU" alt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496174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9598" y="369277"/>
            <a:ext cx="10287001" cy="5509200"/>
          </a:xfrm>
          <a:prstGeom prst="rect">
            <a:avLst/>
          </a:prstGeom>
          <a:noFill/>
        </p:spPr>
        <p:txBody>
          <a:bodyPr wrap="square" rtlCol="0">
            <a:spAutoFit/>
          </a:bodyPr>
          <a:lstStyle/>
          <a:p>
            <a:pPr indent="360363" algn="just"/>
            <a:r>
              <a:rPr lang="ru-RU" altLang="ru-RU" sz="2200" b="1" dirty="0" err="1" smtClean="0">
                <a:latin typeface="Times New Roman" pitchFamily="18" charset="0"/>
                <a:cs typeface="Times New Roman" pitchFamily="18" charset="0"/>
              </a:rPr>
              <a:t>Прогрессивтік</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ставкалар</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салынатын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табыстың өсуіне сәйкес ұлғайып отырады</a:t>
            </a:r>
            <a:r>
              <a:rPr lang="ru-RU" altLang="ru-RU" sz="2200" dirty="0" smtClean="0">
                <a:latin typeface="Times New Roman" pitchFamily="18" charset="0"/>
                <a:cs typeface="Times New Roman" pitchFamily="18" charset="0"/>
              </a:rPr>
              <a:t>. </a:t>
            </a:r>
          </a:p>
          <a:p>
            <a:pPr indent="360363" algn="just"/>
            <a:r>
              <a:rPr lang="ru-RU" altLang="ru-RU" sz="2200" b="1" dirty="0" err="1" smtClean="0">
                <a:latin typeface="Times New Roman" pitchFamily="18" charset="0"/>
                <a:cs typeface="Times New Roman" pitchFamily="18" charset="0"/>
              </a:rPr>
              <a:t>Пропорционалды</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ставкалар</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керісінше</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салынатын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табыстың мөлшеріне байланыссыз</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тұрақты пайызбен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тағайындалады.</a:t>
            </a:r>
            <a:endParaRPr lang="ru-RU" altLang="ru-RU" sz="2200" dirty="0" smtClean="0">
              <a:latin typeface="Times New Roman" pitchFamily="18" charset="0"/>
              <a:cs typeface="Times New Roman" pitchFamily="18" charset="0"/>
            </a:endParaRPr>
          </a:p>
          <a:p>
            <a:pPr indent="360363" algn="just"/>
            <a:r>
              <a:rPr lang="ru-RU" altLang="ru-RU" sz="2200" b="1" dirty="0" err="1" smtClean="0">
                <a:latin typeface="Times New Roman" pitchFamily="18" charset="0"/>
                <a:cs typeface="Times New Roman" pitchFamily="18" charset="0"/>
              </a:rPr>
              <a:t>Регрессивті</a:t>
            </a:r>
            <a:r>
              <a:rPr lang="ru-RU" altLang="ru-RU" sz="2200" b="1"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ставкасы</a:t>
            </a:r>
            <a:r>
              <a:rPr lang="ru-RU" altLang="ru-RU" sz="2200" dirty="0" smtClean="0">
                <a:latin typeface="Times New Roman" pitchFamily="18" charset="0"/>
                <a:cs typeface="Times New Roman" pitchFamily="18" charset="0"/>
              </a:rPr>
              <a:t> – </a:t>
            </a:r>
            <a:r>
              <a:rPr lang="ru-RU" altLang="ru-RU" sz="2200" dirty="0" err="1" smtClean="0">
                <a:latin typeface="Times New Roman" pitchFamily="18" charset="0"/>
                <a:cs typeface="Times New Roman" pitchFamily="18" charset="0"/>
              </a:rPr>
              <a:t>салық салынатын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табыс</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мөлшерінің өсуіне қарай салық ставкасының төмендеуі.</a:t>
            </a:r>
            <a:r>
              <a:rPr lang="ru-RU" altLang="ru-RU" sz="2200" dirty="0" smtClean="0">
                <a:latin typeface="Times New Roman" pitchFamily="18" charset="0"/>
                <a:cs typeface="Times New Roman" pitchFamily="18" charset="0"/>
              </a:rPr>
              <a:t> </a:t>
            </a:r>
          </a:p>
          <a:p>
            <a:pPr indent="360363" algn="just"/>
            <a:r>
              <a:rPr lang="ru-RU" altLang="ru-RU" sz="2200" b="1" dirty="0" err="1" smtClean="0">
                <a:latin typeface="Times New Roman" pitchFamily="18" charset="0"/>
                <a:cs typeface="Times New Roman" pitchFamily="18" charset="0"/>
              </a:rPr>
              <a:t>Тұрақты</a:t>
            </a:r>
            <a:r>
              <a:rPr lang="ru-RU" altLang="ru-RU" sz="2200" dirty="0" err="1" smtClean="0">
                <a:latin typeface="Times New Roman" pitchFamily="18" charset="0"/>
                <a:cs typeface="Times New Roman" pitchFamily="18" charset="0"/>
              </a:rPr>
              <a:t> салық ставкасы</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объектісінің көлемінен тәуелсіз бірыңғай </a:t>
            </a:r>
            <a:r>
              <a:rPr lang="ru-RU" altLang="ru-RU" sz="2200" dirty="0" smtClean="0">
                <a:latin typeface="Times New Roman" pitchFamily="18" charset="0"/>
                <a:cs typeface="Times New Roman" pitchFamily="18" charset="0"/>
              </a:rPr>
              <a:t>сома </a:t>
            </a:r>
            <a:r>
              <a:rPr lang="ru-RU" altLang="ru-RU" sz="2200" dirty="0" err="1" smtClean="0">
                <a:latin typeface="Times New Roman" pitchFamily="18" charset="0"/>
                <a:cs typeface="Times New Roman" pitchFamily="18" charset="0"/>
              </a:rPr>
              <a:t>түрінде белгіленеді</a:t>
            </a:r>
            <a:r>
              <a:rPr lang="ru-RU" altLang="ru-RU" sz="2200" dirty="0" smtClean="0">
                <a:latin typeface="Times New Roman" pitchFamily="18" charset="0"/>
                <a:cs typeface="Times New Roman" pitchFamily="18" charset="0"/>
              </a:rPr>
              <a:t>. </a:t>
            </a:r>
          </a:p>
          <a:p>
            <a:pPr indent="360363" algn="just"/>
            <a:r>
              <a:rPr lang="ru-RU" altLang="ru-RU" sz="2200" b="1" dirty="0" err="1" smtClean="0">
                <a:latin typeface="Times New Roman" pitchFamily="18" charset="0"/>
                <a:cs typeface="Times New Roman" pitchFamily="18" charset="0"/>
              </a:rPr>
              <a:t>Салық өлшем бірлігі</a:t>
            </a:r>
            <a:r>
              <a:rPr lang="ru-RU" altLang="ru-RU" sz="2200" b="1" dirty="0" smtClean="0">
                <a:latin typeface="Times New Roman" pitchFamily="18" charset="0"/>
                <a:cs typeface="Times New Roman" pitchFamily="18" charset="0"/>
              </a:rPr>
              <a:t> </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есептеу</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үшін берілген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объектісінің өлшем бірлігі</a:t>
            </a:r>
            <a:r>
              <a:rPr lang="ru-RU" altLang="ru-RU" sz="2200" dirty="0" smtClean="0">
                <a:latin typeface="Times New Roman" pitchFamily="18" charset="0"/>
                <a:cs typeface="Times New Roman" pitchFamily="18" charset="0"/>
              </a:rPr>
              <a:t>. </a:t>
            </a:r>
          </a:p>
          <a:p>
            <a:pPr indent="360363" algn="just"/>
            <a:r>
              <a:rPr lang="ru-RU" altLang="ru-RU" sz="2200" b="1" dirty="0" err="1" smtClean="0">
                <a:latin typeface="Times New Roman" pitchFamily="18" charset="0"/>
                <a:cs typeface="Times New Roman" pitchFamily="18" charset="0"/>
              </a:rPr>
              <a:t>Салық </a:t>
            </a:r>
            <a:r>
              <a:rPr lang="ru-RU" altLang="ru-RU" sz="2200" b="1" dirty="0" smtClean="0">
                <a:latin typeface="Times New Roman" pitchFamily="18" charset="0"/>
                <a:cs typeface="Times New Roman" pitchFamily="18" charset="0"/>
              </a:rPr>
              <a:t>оклады </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төлеушінің белгілі</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бір</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объектісінен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төлейтін салық сомасы</a:t>
            </a:r>
            <a:r>
              <a:rPr lang="ru-RU" altLang="ru-RU" sz="2200" dirty="0" smtClean="0">
                <a:latin typeface="Times New Roman" pitchFamily="18" charset="0"/>
                <a:cs typeface="Times New Roman" pitchFamily="18" charset="0"/>
              </a:rPr>
              <a:t>. </a:t>
            </a:r>
          </a:p>
          <a:p>
            <a:pPr indent="360363" algn="just"/>
            <a:r>
              <a:rPr lang="ru-RU" altLang="ru-RU" sz="2200" b="1" dirty="0" err="1" smtClean="0">
                <a:latin typeface="Times New Roman" pitchFamily="18" charset="0"/>
                <a:cs typeface="Times New Roman" pitchFamily="18" charset="0"/>
              </a:rPr>
              <a:t>Салық жеңілдіктері </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заңға сәйкес салық төлеушіні біртіндеп</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немесе</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төлеуден түгел босату</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жеңілдіктеріне салықтан толық босатылатын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салынбайтын</a:t>
            </a:r>
            <a:r>
              <a:rPr lang="ru-RU" altLang="ru-RU" sz="2200" dirty="0" smtClean="0">
                <a:latin typeface="Times New Roman" pitchFamily="18" charset="0"/>
                <a:cs typeface="Times New Roman" pitchFamily="18" charset="0"/>
              </a:rPr>
              <a:t> минимум, </a:t>
            </a:r>
            <a:r>
              <a:rPr lang="ru-RU" altLang="ru-RU" sz="2200" dirty="0" err="1" smtClean="0">
                <a:latin typeface="Times New Roman" pitchFamily="18" charset="0"/>
                <a:cs typeface="Times New Roman" pitchFamily="18" charset="0"/>
              </a:rPr>
              <a:t>шегерістер</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салық ставкасын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төмендету, салық төлеу мерзімін</a:t>
            </a:r>
            <a:r>
              <a:rPr lang="ru-RU" altLang="ru-RU" sz="2200" dirty="0" smtClean="0">
                <a:latin typeface="Times New Roman" pitchFamily="18" charset="0"/>
                <a:cs typeface="Times New Roman" pitchFamily="18" charset="0"/>
              </a:rPr>
              <a:t> </a:t>
            </a:r>
            <a:r>
              <a:rPr lang="ru-RU" altLang="ru-RU" sz="2200" dirty="0" err="1" smtClean="0">
                <a:latin typeface="Times New Roman" pitchFamily="18" charset="0"/>
                <a:cs typeface="Times New Roman" pitchFamily="18" charset="0"/>
              </a:rPr>
              <a:t>ұзарту, </a:t>
            </a:r>
            <a:r>
              <a:rPr lang="ru-RU" altLang="ru-RU" sz="2200" dirty="0" smtClean="0">
                <a:latin typeface="Times New Roman" pitchFamily="18" charset="0"/>
                <a:cs typeface="Times New Roman" pitchFamily="18" charset="0"/>
              </a:rPr>
              <a:t>т.б. </a:t>
            </a:r>
            <a:r>
              <a:rPr lang="ru-RU" altLang="ru-RU" sz="2200" dirty="0" err="1" smtClean="0">
                <a:latin typeface="Times New Roman" pitchFamily="18" charset="0"/>
                <a:cs typeface="Times New Roman" pitchFamily="18" charset="0"/>
              </a:rPr>
              <a:t>жатады</a:t>
            </a:r>
            <a:r>
              <a:rPr lang="ru-RU" altLang="ru-RU" sz="2200" dirty="0" smtClean="0">
                <a:latin typeface="Times New Roman" pitchFamily="18" charset="0"/>
                <a:cs typeface="Times New Roman" pitchFamily="18" charset="0"/>
              </a:rPr>
              <a:t>. </a:t>
            </a:r>
            <a:r>
              <a:rPr lang="kk-KZ" altLang="ru-RU" sz="2200" dirty="0" smtClean="0">
                <a:latin typeface="Times New Roman" pitchFamily="18" charset="0"/>
                <a:cs typeface="Times New Roman" pitchFamily="18" charset="0"/>
              </a:rPr>
              <a:t>Заманауи мемлекетте жеңілдіктің келесідей  түрлері бекітіледі</a:t>
            </a:r>
            <a:r>
              <a:rPr lang="en-US" altLang="ru-RU" sz="2200" dirty="0" smtClean="0">
                <a:latin typeface="Times New Roman" pitchFamily="18" charset="0"/>
                <a:cs typeface="Times New Roman" pitchFamily="18" charset="0"/>
              </a:rPr>
              <a:t>:</a:t>
            </a:r>
            <a:endParaRPr lang="ru-RU" alt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333956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8062" y="351691"/>
            <a:ext cx="10427677" cy="5909310"/>
          </a:xfrm>
          <a:prstGeom prst="rect">
            <a:avLst/>
          </a:prstGeom>
          <a:noFill/>
        </p:spPr>
        <p:txBody>
          <a:bodyPr wrap="square" rtlCol="0">
            <a:spAutoFit/>
          </a:bodyPr>
          <a:lstStyle/>
          <a:p>
            <a:pPr indent="360363">
              <a:defRPr/>
            </a:pPr>
            <a:r>
              <a:rPr lang="en-US" sz="2000" b="1" dirty="0" smtClean="0">
                <a:latin typeface="Times New Roman" pitchFamily="18" charset="0"/>
                <a:cs typeface="Times New Roman" pitchFamily="18" charset="0"/>
              </a:rPr>
              <a:t>П</a:t>
            </a:r>
            <a:r>
              <a:rPr lang="kk-KZ" sz="2000" b="1" dirty="0" smtClean="0">
                <a:latin typeface="Times New Roman" pitchFamily="18" charset="0"/>
                <a:cs typeface="Times New Roman" pitchFamily="18" charset="0"/>
              </a:rPr>
              <a:t>референциялар </a:t>
            </a:r>
            <a:r>
              <a:rPr lang="kk-KZ" sz="2000" dirty="0" smtClean="0">
                <a:latin typeface="Times New Roman" pitchFamily="18" charset="0"/>
                <a:cs typeface="Times New Roman" pitchFamily="18" charset="0"/>
              </a:rPr>
              <a:t>инвестициялық және инновациялық шығындарды қаржыландыру үшін мақсатты салық жеңілдіктері мен инвестициялық  салық несиесі түрінде белгіленеді.</a:t>
            </a:r>
            <a:r>
              <a:rPr lang="kk-KZ" sz="2000" b="1" dirty="0" smtClean="0">
                <a:latin typeface="Times New Roman" pitchFamily="18" charset="0"/>
                <a:cs typeface="Times New Roman" pitchFamily="18" charset="0"/>
              </a:rPr>
              <a:t> </a:t>
            </a:r>
          </a:p>
          <a:p>
            <a:pPr indent="360363" algn="just">
              <a:defRPr/>
            </a:pPr>
            <a:r>
              <a:rPr lang="kk-KZ" sz="2000" b="1" dirty="0" smtClean="0">
                <a:latin typeface="Times New Roman" pitchFamily="18" charset="0"/>
                <a:cs typeface="Times New Roman" pitchFamily="18" charset="0"/>
              </a:rPr>
              <a:t>Салық несиесі, </a:t>
            </a:r>
            <a:r>
              <a:rPr lang="kk-KZ" sz="2000" dirty="0" smtClean="0">
                <a:latin typeface="Times New Roman" pitchFamily="18" charset="0"/>
                <a:cs typeface="Times New Roman" pitchFamily="18" charset="0"/>
              </a:rPr>
              <a:t>басқаша сөзбен айтқанда салық төлеу мерзімін ұзарту, кез келген несие сияқты, қайтарымдылық пен ақылық негізінде кәсіпорын мен салық органы арасында жасалған тиісті келісім шарт негізінде рәсімделеді. Жекелеген жағдайда мемлекет салықтар бойынша недоимканы есептен шығаруды қолдануы мүмкін.</a:t>
            </a:r>
            <a:endParaRPr lang="ru-RU" sz="2000" dirty="0" smtClean="0">
              <a:latin typeface="Times New Roman" pitchFamily="18" charset="0"/>
              <a:cs typeface="Times New Roman" pitchFamily="18" charset="0"/>
            </a:endParaRPr>
          </a:p>
          <a:p>
            <a:pPr indent="360363" algn="just">
              <a:defRPr/>
            </a:pPr>
            <a:r>
              <a:rPr lang="kk-KZ" sz="2000" b="1" dirty="0" smtClean="0">
                <a:latin typeface="Times New Roman" pitchFamily="18" charset="0"/>
                <a:cs typeface="Times New Roman" pitchFamily="18" charset="0"/>
              </a:rPr>
              <a:t>Жеңілдік кезеңі</a:t>
            </a:r>
            <a:r>
              <a:rPr lang="kk-KZ" sz="2000" dirty="0" smtClean="0">
                <a:latin typeface="Times New Roman" pitchFamily="18" charset="0"/>
                <a:cs typeface="Times New Roman" pitchFamily="18" charset="0"/>
              </a:rPr>
              <a:t> заң бойынша бекітілген салық уақытын білдіреді.</a:t>
            </a:r>
          </a:p>
          <a:p>
            <a:pPr indent="360363">
              <a:defRPr/>
            </a:pPr>
            <a:r>
              <a:rPr lang="en-US" sz="2000" dirty="0" err="1" smtClean="0">
                <a:latin typeface="Times New Roman" pitchFamily="18" charset="0"/>
                <a:cs typeface="Times New Roman" pitchFamily="18" charset="0"/>
              </a:rPr>
              <a:t>Салықтарды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мынадай</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ерекшелік</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белгілері</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бойынша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жіктейміз</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салу </a:t>
            </a:r>
            <a:r>
              <a:rPr lang="en-US" sz="2000" dirty="0" err="1" smtClean="0">
                <a:latin typeface="Times New Roman" pitchFamily="18" charset="0"/>
                <a:cs typeface="Times New Roman" pitchFamily="18" charset="0"/>
              </a:rPr>
              <a:t>объектісіне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байланысты</a:t>
            </a:r>
            <a:r>
              <a:rPr lang="en-US" sz="2000"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Қолдануына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қарай</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салу </a:t>
            </a:r>
            <a:r>
              <a:rPr lang="en-US" sz="2000" dirty="0" err="1" smtClean="0">
                <a:latin typeface="Times New Roman" pitchFamily="18" charset="0"/>
                <a:cs typeface="Times New Roman" pitchFamily="18" charset="0"/>
              </a:rPr>
              <a:t>органына</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байланысты</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Экономикалық </a:t>
            </a:r>
            <a:r>
              <a:rPr lang="en-US" sz="2000" dirty="0" err="1" smtClean="0">
                <a:latin typeface="Times New Roman" pitchFamily="18" charset="0"/>
                <a:cs typeface="Times New Roman" pitchFamily="18" charset="0"/>
              </a:rPr>
              <a:t>ерекшелігіне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байланысты</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салу </a:t>
            </a:r>
            <a:r>
              <a:rPr lang="en-US" sz="2000" dirty="0" err="1" smtClean="0">
                <a:latin typeface="Times New Roman" pitchFamily="18" charset="0"/>
                <a:cs typeface="Times New Roman" pitchFamily="18" charset="0"/>
              </a:rPr>
              <a:t>объектісін</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бағалау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дәрежесіне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қарай</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Салық салу </a:t>
            </a:r>
            <a:r>
              <a:rPr lang="en-US" sz="2000" dirty="0" err="1" smtClean="0">
                <a:latin typeface="Times New Roman" pitchFamily="18" charset="0"/>
                <a:cs typeface="Times New Roman" pitchFamily="18" charset="0"/>
              </a:rPr>
              <a:t>объектісіне</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қарай</a:t>
            </a:r>
            <a:r>
              <a:rPr lang="en-US" sz="2000" dirty="0" smtClean="0">
                <a:latin typeface="Times New Roman" pitchFamily="18" charset="0"/>
                <a:cs typeface="Times New Roman" pitchFamily="18" charset="0"/>
              </a:rPr>
              <a:t> салықтар </a:t>
            </a:r>
            <a:r>
              <a:rPr lang="en-US" sz="2000" dirty="0" err="1" smtClean="0">
                <a:latin typeface="Times New Roman" pitchFamily="18" charset="0"/>
                <a:cs typeface="Times New Roman" pitchFamily="18" charset="0"/>
              </a:rPr>
              <a:t>тікелей</a:t>
            </a:r>
            <a:r>
              <a:rPr lang="en-US" sz="2000" dirty="0" smtClean="0">
                <a:latin typeface="Times New Roman" pitchFamily="18" charset="0"/>
                <a:cs typeface="Times New Roman" pitchFamily="18" charset="0"/>
              </a:rPr>
              <a:t> және </a:t>
            </a:r>
            <a:r>
              <a:rPr lang="en-US" sz="2000" dirty="0" err="1" smtClean="0">
                <a:latin typeface="Times New Roman" pitchFamily="18" charset="0"/>
                <a:cs typeface="Times New Roman" pitchFamily="18" charset="0"/>
              </a:rPr>
              <a:t>жанама</a:t>
            </a:r>
            <a:r>
              <a:rPr lang="en-US" sz="2000" dirty="0" smtClean="0">
                <a:latin typeface="Times New Roman" pitchFamily="18" charset="0"/>
                <a:cs typeface="Times New Roman" pitchFamily="18" charset="0"/>
              </a:rPr>
              <a:t> салықтар </a:t>
            </a:r>
            <a:r>
              <a:rPr lang="en-US" sz="2000" dirty="0" err="1" smtClean="0">
                <a:latin typeface="Times New Roman" pitchFamily="18" charset="0"/>
                <a:cs typeface="Times New Roman" pitchFamily="18" charset="0"/>
              </a:rPr>
              <a:t>болып</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жіктеледі</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Тікелей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салықтар тікелей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табысқа немесе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мүлікке салынады</a:t>
            </a:r>
            <a:r>
              <a:rPr lang="ru-RU" sz="2000" dirty="0" smtClean="0">
                <a:latin typeface="Times New Roman" pitchFamily="18" charset="0"/>
                <a:cs typeface="Times New Roman" pitchFamily="18" charset="0"/>
              </a:rPr>
              <a:t>. </a:t>
            </a:r>
          </a:p>
          <a:p>
            <a:pPr>
              <a:defRPr/>
            </a:pPr>
            <a:r>
              <a:rPr lang="ru-RU" sz="2000" dirty="0" err="1" smtClean="0">
                <a:latin typeface="Times New Roman" pitchFamily="18" charset="0"/>
                <a:cs typeface="Times New Roman" pitchFamily="18" charset="0"/>
              </a:rPr>
              <a:t>Тікелей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салықтарға мынадай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салықтар жатады</a:t>
            </a:r>
            <a:r>
              <a:rPr lang="ru-RU" sz="2000" dirty="0" smtClean="0">
                <a:latin typeface="Times New Roman" pitchFamily="18" charset="0"/>
                <a:cs typeface="Times New Roman" pitchFamily="18" charset="0"/>
              </a:rPr>
              <a:t>: </a:t>
            </a:r>
          </a:p>
          <a:p>
            <a:pPr>
              <a:defRPr/>
            </a:pPr>
            <a:r>
              <a:rPr lang="en-US" sz="2000" dirty="0" err="1" smtClean="0">
                <a:latin typeface="Times New Roman" pitchFamily="18" charset="0"/>
                <a:cs typeface="Times New Roman" pitchFamily="18" charset="0"/>
              </a:rPr>
              <a:t>Корпорациялық</a:t>
            </a:r>
            <a:r>
              <a:rPr lang="en-US" sz="2000" dirty="0" smtClean="0">
                <a:latin typeface="Times New Roman" pitchFamily="18" charset="0"/>
                <a:cs typeface="Times New Roman" pitchFamily="18" charset="0"/>
              </a:rPr>
              <a:t> табыс </a:t>
            </a:r>
            <a:r>
              <a:rPr lang="en-US" sz="2000" dirty="0" err="1" smtClean="0">
                <a:latin typeface="Times New Roman" pitchFamily="18" charset="0"/>
                <a:cs typeface="Times New Roman" pitchFamily="18" charset="0"/>
              </a:rPr>
              <a:t>салығы</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defRPr/>
            </a:pPr>
            <a:r>
              <a:rPr lang="en-US" sz="2000" dirty="0" smtClean="0">
                <a:latin typeface="Times New Roman" pitchFamily="18" charset="0"/>
                <a:cs typeface="Times New Roman" pitchFamily="18" charset="0"/>
              </a:rPr>
              <a:t>Жеке табыс </a:t>
            </a:r>
            <a:r>
              <a:rPr lang="en-US" sz="2000" dirty="0" err="1" smtClean="0">
                <a:latin typeface="Times New Roman" pitchFamily="18" charset="0"/>
                <a:cs typeface="Times New Roman" pitchFamily="18" charset="0"/>
              </a:rPr>
              <a:t>салығы</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lvl="0" algn="just">
              <a:tabLst>
                <a:tab pos="361950" algn="l"/>
                <a:tab pos="4231005" algn="l"/>
              </a:tabLst>
            </a:pPr>
            <a:endParaRPr lang="ru-RU" dirty="0">
              <a:effectLst/>
            </a:endParaRPr>
          </a:p>
        </p:txBody>
      </p:sp>
    </p:spTree>
    <p:extLst>
      <p:ext uri="{BB962C8B-B14F-4D97-AF65-F5344CB8AC3E}">
        <p14:creationId xmlns:p14="http://schemas.microsoft.com/office/powerpoint/2010/main" val="589836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72</TotalTime>
  <Words>1197</Words>
  <Application>Microsoft Office PowerPoint</Application>
  <PresentationFormat>Произвольный</PresentationFormat>
  <Paragraphs>96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21</cp:revision>
  <dcterms:created xsi:type="dcterms:W3CDTF">2020-01-22T17:14:51Z</dcterms:created>
  <dcterms:modified xsi:type="dcterms:W3CDTF">2023-01-10T15:48:15Z</dcterms:modified>
</cp:coreProperties>
</file>